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6" r:id="rId2"/>
    <p:sldId id="256" r:id="rId3"/>
    <p:sldId id="268" r:id="rId4"/>
    <p:sldId id="269" r:id="rId5"/>
    <p:sldId id="278" r:id="rId6"/>
    <p:sldId id="295" r:id="rId7"/>
    <p:sldId id="280" r:id="rId8"/>
    <p:sldId id="299" r:id="rId9"/>
    <p:sldId id="277" r:id="rId10"/>
    <p:sldId id="259" r:id="rId11"/>
    <p:sldId id="272" r:id="rId12"/>
    <p:sldId id="290" r:id="rId13"/>
    <p:sldId id="273" r:id="rId14"/>
    <p:sldId id="291" r:id="rId15"/>
    <p:sldId id="307" r:id="rId16"/>
    <p:sldId id="270" r:id="rId17"/>
    <p:sldId id="288" r:id="rId18"/>
    <p:sldId id="271" r:id="rId19"/>
    <p:sldId id="289" r:id="rId20"/>
    <p:sldId id="311" r:id="rId21"/>
    <p:sldId id="274" r:id="rId22"/>
    <p:sldId id="304" r:id="rId23"/>
    <p:sldId id="305" r:id="rId24"/>
    <p:sldId id="317" r:id="rId25"/>
    <p:sldId id="308" r:id="rId26"/>
    <p:sldId id="312" r:id="rId27"/>
    <p:sldId id="275" r:id="rId28"/>
    <p:sldId id="293" r:id="rId29"/>
    <p:sldId id="309" r:id="rId30"/>
    <p:sldId id="313" r:id="rId31"/>
    <p:sldId id="276" r:id="rId32"/>
    <p:sldId id="315" r:id="rId33"/>
    <p:sldId id="316" r:id="rId34"/>
    <p:sldId id="294" r:id="rId35"/>
    <p:sldId id="302" r:id="rId36"/>
    <p:sldId id="303" r:id="rId37"/>
    <p:sldId id="310" r:id="rId38"/>
    <p:sldId id="314" r:id="rId39"/>
    <p:sldId id="300" r:id="rId40"/>
    <p:sldId id="286" r:id="rId41"/>
    <p:sldId id="301" r:id="rId42"/>
    <p:sldId id="281" r:id="rId43"/>
    <p:sldId id="282" r:id="rId44"/>
    <p:sldId id="267" r:id="rId45"/>
  </p:sldIdLst>
  <p:sldSz cx="12192000" cy="6858000"/>
  <p:notesSz cx="6888163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BAB28"/>
    <a:srgbClr val="C00000"/>
    <a:srgbClr val="FF8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1BA16C2-1CA2-4095-8729-8FA338733D6E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E91F848A-27F7-42A0-8647-06256E33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4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3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8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8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wars.com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docs.python-guide.org/intro/learnin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playlist?list=PL-osiE80TeTt2d9bfVyTiXJA-UTHn6WwU" TargetMode="External"/><Relationship Id="rId5" Type="http://schemas.openxmlformats.org/officeDocument/2006/relationships/hyperlink" Target="https://automatetheboringstuff.com/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www.udemy.com/course/python-the-complete-python-developer-course/learn/lecture/21766476?start=0#overview" TargetMode="Externa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rukmani-msft/adlsguidancedoc/blob/master/Hitchhikers_Guide_to_the_Datalake.md" TargetMode="External"/><Relationship Id="rId7" Type="http://schemas.openxmlformats.org/officeDocument/2006/relationships/hyperlink" Target="https://azure.microsoft.com/en-us/solutions/data-lake/#:~:text=Data%20Lake%20is%20a%20key,analytics%20on%20large%2Dscale%20datasets.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discover/data-lakes/introduction" TargetMode="External"/><Relationship Id="rId5" Type="http://schemas.openxmlformats.org/officeDocument/2006/relationships/hyperlink" Target="https://lingarogroup.com/blog/data-lake-architecture/" TargetMode="External"/><Relationship Id="rId4" Type="http://schemas.openxmlformats.org/officeDocument/2006/relationships/hyperlink" Target="https://www.sqlchick.com/entries/tag/Data+Lak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pluralsight.com/courses/getting-started-docker" TargetMode="External"/><Relationship Id="rId7" Type="http://schemas.openxmlformats.org/officeDocument/2006/relationships/hyperlink" Target="https://docs.docker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raining.play-with-docker.com/" TargetMode="External"/><Relationship Id="rId5" Type="http://schemas.openxmlformats.org/officeDocument/2006/relationships/hyperlink" Target="https://www.amazon.com/Docker-Data-Science-Extensible-Infrastructure-ebook/dp/B0753D1Z3V" TargetMode="External"/><Relationship Id="rId4" Type="http://schemas.openxmlformats.org/officeDocument/2006/relationships/hyperlink" Target="https://www.amazon.com/Docker-Deep-Dive-Nigel-Poulton-ebook/dp/B01LXWQUF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open-source-tools-for-data-science" TargetMode="External"/><Relationship Id="rId13" Type="http://schemas.openxmlformats.org/officeDocument/2006/relationships/hyperlink" Target="https://github.com/rhiever/Data-Analysis-and-Machine-Learning-Projects/blob/master/example-data-science-notebook/Example%20Machine%20Learning%20Notebook.ipynb" TargetMode="External"/><Relationship Id="rId3" Type="http://schemas.openxmlformats.org/officeDocument/2006/relationships/hyperlink" Target="https://www.dataquest.io/blog/jupyter-notebook-tutorial/" TargetMode="External"/><Relationship Id="rId7" Type="http://schemas.openxmlformats.org/officeDocument/2006/relationships/hyperlink" Target="https://buildmedia.readthedocs.org/media/pdf/jupyter-notebook/latest/jupyter-notebook.pdf" TargetMode="External"/><Relationship Id="rId12" Type="http://schemas.openxmlformats.org/officeDocument/2006/relationships/hyperlink" Target="https://www.kdnuggets.com/2016/04/top-10-ipython-nb-tutorial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luralsight.com/courses/jupyter-notebook-python" TargetMode="External"/><Relationship Id="rId11" Type="http://schemas.openxmlformats.org/officeDocument/2006/relationships/hyperlink" Target="https://jupyterbook.org/intro.html" TargetMode="External"/><Relationship Id="rId5" Type="http://schemas.openxmlformats.org/officeDocument/2006/relationships/hyperlink" Target="https://jupyter4edu.github.io/jupyter-edu-book/case-studies.html#interactivity-in-computer-science-high-school-and-middle-school" TargetMode="External"/><Relationship Id="rId10" Type="http://schemas.openxmlformats.org/officeDocument/2006/relationships/hyperlink" Target="https://realpython.com/jupyter-notebook-introduction/" TargetMode="External"/><Relationship Id="rId4" Type="http://schemas.openxmlformats.org/officeDocument/2006/relationships/hyperlink" Target="https://www.youtube.com/watch?v=EKUy0TSLg04" TargetMode="External"/><Relationship Id="rId9" Type="http://schemas.openxmlformats.org/officeDocument/2006/relationships/hyperlink" Target="https://www.datacamp.com/community/tutorials/tutorial-jupyter-notebook?utm_source=adwords_ppc&amp;utm_campaignid=1455363063&amp;utm_adgroupid=65083631748&amp;utm_device=c&amp;utm_keyword=&amp;utm_matchtype=b&amp;utm_network=g&amp;utm_adpostion=1t1&amp;utm_creative=332602034364&amp;utm_targetid=dsa-473406581035&amp;utm_loc_interest_ms=&amp;utm_loc_physical_ms=9062010&amp;gclid=EAIaIQobChMIoaXS25Xb4AIVSRSPCh2q9w23EAAYASAAEgJZSvD_BwE" TargetMode="External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app.pluralsight.com/library/courses/building-etl-pipeline-microsoft-azure-databricks/table-of-contents" TargetMode="External"/><Relationship Id="rId7" Type="http://schemas.openxmlformats.org/officeDocument/2006/relationships/hyperlink" Target="https://databricks.com/spark/getting-started-with-apache-spar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oreilly.com/library/view/spark-the-definitive/9781491912201/" TargetMode="External"/><Relationship Id="rId5" Type="http://schemas.openxmlformats.org/officeDocument/2006/relationships/hyperlink" Target="https://docs.databricks.com/delta/intro-notebooks.html" TargetMode="External"/><Relationship Id="rId4" Type="http://schemas.openxmlformats.org/officeDocument/2006/relationships/hyperlink" Target="https://docs.databricks.com/spark/latest/structured-streaming/demo-notebooks.html" TargetMode="Externa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Fp1vaKzpfvoGai0vE5VJ0w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blog.crossjoin.co.u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x.guide/" TargetMode="External"/><Relationship Id="rId5" Type="http://schemas.openxmlformats.org/officeDocument/2006/relationships/hyperlink" Target="https://data-flair.training/blogs/power-bi-tutorial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powerbi.microsoft.com/en-us/learning/" TargetMode="External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docs.microsoft.com/en-us/azure/machine-learning/" TargetMode="External"/><Relationship Id="rId7" Type="http://schemas.openxmlformats.org/officeDocument/2006/relationships/hyperlink" Target="https://www.coursera.org/learn/machine-learn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learn" TargetMode="External"/><Relationship Id="rId5" Type="http://schemas.openxmlformats.org/officeDocument/2006/relationships/hyperlink" Target="https://docs.microsoft.com/en-us/learn/paths/create-machine-learn-models/" TargetMode="External"/><Relationship Id="rId4" Type="http://schemas.openxmlformats.org/officeDocument/2006/relationships/hyperlink" Target="https://microsoftlearning.github.io/mslearn-dp100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docs.microsoft.com/en-us/azure/machine-learning/" TargetMode="External"/><Relationship Id="rId7" Type="http://schemas.openxmlformats.org/officeDocument/2006/relationships/hyperlink" Target="https://www.coursera.org/learn/machine-learn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learn" TargetMode="External"/><Relationship Id="rId5" Type="http://schemas.openxmlformats.org/officeDocument/2006/relationships/hyperlink" Target="https://docs.microsoft.com/en-us/learn/paths/create-machine-learn-models/" TargetMode="External"/><Relationship Id="rId4" Type="http://schemas.openxmlformats.org/officeDocument/2006/relationships/hyperlink" Target="https://microsoftlearning.github.io/mslearn-dp100/" TargetMode="External"/><Relationship Id="rId9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blog.prokulski.science/2018/03/12/co-gralo-radio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jpeg"/><Relationship Id="rId5" Type="http://schemas.openxmlformats.org/officeDocument/2006/relationships/image" Target="../media/image22.png"/><Relationship Id="rId10" Type="http://schemas.openxmlformats.org/officeDocument/2006/relationships/image" Target="../media/image55.png"/><Relationship Id="rId4" Type="http://schemas.openxmlformats.org/officeDocument/2006/relationships/image" Target="../media/image21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</a:t>
            </a:r>
            <a:r>
              <a:rPr lang="pl-PL" dirty="0"/>
              <a:t>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2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Intro</a:t>
            </a:r>
            <a:r>
              <a:rPr lang="en-US" sz="2400" dirty="0">
                <a:latin typeface="+mj-lt"/>
              </a:rPr>
              <a:t> – intro, idea, goal and project description - already behind us</a:t>
            </a:r>
            <a:endParaRPr lang="pl-PL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Demo and theory…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python and </a:t>
            </a:r>
            <a:r>
              <a:rPr lang="en-US" sz="2000" dirty="0" err="1">
                <a:latin typeface="+mj-lt"/>
              </a:rPr>
              <a:t>webscraping</a:t>
            </a:r>
            <a:r>
              <a:rPr lang="en-US" sz="2000" dirty="0">
                <a:latin typeface="+mj-lt"/>
              </a:rPr>
              <a:t> – intro  + demo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data lake – intro + demo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+mj-lt"/>
              </a:rPr>
              <a:t>databricks</a:t>
            </a:r>
            <a:r>
              <a:rPr lang="en-US" sz="2000" dirty="0">
                <a:latin typeface="+mj-lt"/>
              </a:rPr>
              <a:t> – intro + demo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power bi – intro + demo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machine learning + azure machine learning – intro + demo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Outro</a:t>
            </a:r>
            <a:r>
              <a:rPr lang="en-US" sz="2400" dirty="0">
                <a:latin typeface="+mj-lt"/>
              </a:rPr>
              <a:t> – recap, further steps, the message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</a:t>
            </a:r>
            <a:r>
              <a:rPr lang="pl-PL" dirty="0"/>
              <a:t>2021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2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3FB2A18-1841-45EF-AB03-7909D3176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840" y="2192497"/>
            <a:ext cx="6163159" cy="20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Python is an interpreted high-level general-purpose programming language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Python or “any” other language</a:t>
            </a:r>
            <a:r>
              <a:rPr lang="en-US" sz="2200" dirty="0">
                <a:latin typeface="+mj-lt"/>
              </a:rPr>
              <a:t> – R, C#, Java, Scala, C#, F#, JavaScript, Julia, </a:t>
            </a:r>
            <a:r>
              <a:rPr lang="en-US" sz="2200" dirty="0" err="1">
                <a:latin typeface="+mj-lt"/>
              </a:rPr>
              <a:t>etc</a:t>
            </a:r>
            <a:endParaRPr lang="en-US" sz="2200" dirty="0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Why python</a:t>
            </a:r>
            <a:r>
              <a:rPr lang="en-US" sz="2200" dirty="0">
                <a:latin typeface="+mj-lt"/>
              </a:rPr>
              <a:t> – because you can start with simple script, is easy to start, you can use for scripts, data science, web dev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Read more: </a:t>
            </a:r>
            <a:r>
              <a:rPr lang="en-US" sz="2200" dirty="0">
                <a:latin typeface="+mj-lt"/>
              </a:rPr>
              <a:t>[</a:t>
            </a:r>
            <a:r>
              <a:rPr lang="en-US" sz="2200" b="1" dirty="0">
                <a:solidFill>
                  <a:srgbClr val="FBAB28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b="1" dirty="0">
                <a:solidFill>
                  <a:srgbClr val="FBAB28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dirty="0">
                <a:latin typeface="+mj-lt"/>
                <a:hlinkClick r:id="rId6"/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dirty="0">
                <a:latin typeface="+mj-lt"/>
                <a:hlinkClick r:id="rId7"/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b="1" dirty="0">
                <a:solidFill>
                  <a:srgbClr val="FBAB28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200" dirty="0">
                <a:latin typeface="+mj-lt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python / programming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24D709EC-E9B7-4E85-969F-06C98E13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659" y="3731229"/>
            <a:ext cx="1688069" cy="130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5D4BF15-8F38-4742-B810-E5D6832F0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37" y="3884876"/>
            <a:ext cx="2817356" cy="115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85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python /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4B9172AD-9075-4F71-A4B2-10B6C87F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8" y="1842337"/>
            <a:ext cx="6072446" cy="3668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6A3ABAF-8AED-4E8F-AD83-FBB5687C4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488" y="2678777"/>
            <a:ext cx="6077684" cy="36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3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26626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b="1" dirty="0">
                <a:latin typeface="+mj-lt"/>
              </a:rPr>
              <a:t>Data lake </a:t>
            </a:r>
            <a:r>
              <a:rPr lang="en-US" sz="1800" dirty="0">
                <a:latin typeface="+mj-lt"/>
              </a:rPr>
              <a:t>- </a:t>
            </a:r>
            <a:r>
              <a:rPr lang="en-US" sz="1800" b="1" dirty="0">
                <a:latin typeface="+mj-lt"/>
              </a:rPr>
              <a:t>is a centralized repository</a:t>
            </a:r>
            <a:r>
              <a:rPr lang="en-US" sz="1800" dirty="0">
                <a:latin typeface="+mj-lt"/>
              </a:rPr>
              <a:t> that allows you to store all your structured and unstructured </a:t>
            </a:r>
            <a:r>
              <a:rPr lang="en-US" sz="1800" b="1" dirty="0">
                <a:latin typeface="+mj-lt"/>
              </a:rPr>
              <a:t>data at any scale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b="1" dirty="0">
                <a:latin typeface="+mj-lt"/>
              </a:rPr>
              <a:t>Data partitioned and organized in layers </a:t>
            </a:r>
            <a:r>
              <a:rPr lang="en-US" sz="1800" dirty="0">
                <a:latin typeface="+mj-lt"/>
              </a:rPr>
              <a:t>(directories) that describes state of data in given layer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dirty="0">
                <a:latin typeface="+mj-lt"/>
              </a:rPr>
              <a:t>Data stored usually as </a:t>
            </a:r>
            <a:r>
              <a:rPr lang="en-US" sz="1800" b="1" dirty="0">
                <a:latin typeface="+mj-lt"/>
              </a:rPr>
              <a:t>parquet files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b="1" dirty="0">
                <a:latin typeface="+mj-lt"/>
              </a:rPr>
              <a:t>Key challenge is to properly design the lake for processing and security needs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800" b="1" dirty="0">
                <a:latin typeface="+mj-lt"/>
              </a:rPr>
              <a:t>Read more: </a:t>
            </a:r>
            <a:r>
              <a:rPr lang="en-US" sz="1800" dirty="0">
                <a:latin typeface="+mj-lt"/>
              </a:rPr>
              <a:t>[</a:t>
            </a:r>
            <a:r>
              <a:rPr lang="en-US" sz="1800" b="1" dirty="0">
                <a:solidFill>
                  <a:srgbClr val="FBAB28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800" dirty="0">
                <a:latin typeface="+mj-lt"/>
              </a:rPr>
              <a:t>], [</a:t>
            </a:r>
            <a:r>
              <a:rPr lang="en-US" sz="1800" b="1" dirty="0">
                <a:solidFill>
                  <a:srgbClr val="FBAB28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800" dirty="0">
                <a:latin typeface="+mj-lt"/>
              </a:rPr>
              <a:t>], [</a:t>
            </a:r>
            <a:r>
              <a:rPr lang="en-US" sz="1800" dirty="0">
                <a:latin typeface="+mj-lt"/>
                <a:hlinkClick r:id="rId5"/>
              </a:rPr>
              <a:t>link</a:t>
            </a:r>
            <a:r>
              <a:rPr lang="en-US" sz="1800" dirty="0">
                <a:latin typeface="+mj-lt"/>
              </a:rPr>
              <a:t>], [</a:t>
            </a:r>
            <a:r>
              <a:rPr lang="en-US" sz="1800" dirty="0">
                <a:latin typeface="+mj-lt"/>
                <a:hlinkClick r:id="rId6"/>
              </a:rPr>
              <a:t>link</a:t>
            </a:r>
            <a:r>
              <a:rPr lang="en-US" sz="1800" dirty="0">
                <a:latin typeface="+mj-lt"/>
              </a:rPr>
              <a:t>], [</a:t>
            </a:r>
            <a:r>
              <a:rPr lang="en-US" sz="1800" b="1" dirty="0">
                <a:solidFill>
                  <a:srgbClr val="FBAB28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800" dirty="0">
                <a:latin typeface="+mj-lt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data lake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rostokąt 1">
            <a:extLst>
              <a:ext uri="{FF2B5EF4-FFF2-40B4-BE49-F238E27FC236}">
                <a16:creationId xmlns:a16="http://schemas.microsoft.com/office/drawing/2014/main" id="{5B5785AC-C688-4510-9314-F5F3BAB5BEF9}"/>
              </a:ext>
            </a:extLst>
          </p:cNvPr>
          <p:cNvSpPr/>
          <p:nvPr/>
        </p:nvSpPr>
        <p:spPr>
          <a:xfrm>
            <a:off x="8636000" y="1955084"/>
            <a:ext cx="3318221" cy="325721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597B01-EB47-484C-948A-08D7B5550CD3}"/>
              </a:ext>
            </a:extLst>
          </p:cNvPr>
          <p:cNvSpPr txBox="1">
            <a:spLocks/>
          </p:cNvSpPr>
          <p:nvPr/>
        </p:nvSpPr>
        <p:spPr>
          <a:xfrm>
            <a:off x="8636000" y="1955084"/>
            <a:ext cx="3318221" cy="697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300" dirty="0"/>
              <a:t>data lake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555C3B86-33AB-4AB3-BF66-624910BECAF2}"/>
              </a:ext>
            </a:extLst>
          </p:cNvPr>
          <p:cNvSpPr/>
          <p:nvPr/>
        </p:nvSpPr>
        <p:spPr>
          <a:xfrm>
            <a:off x="8777511" y="2652560"/>
            <a:ext cx="3035195" cy="461665"/>
          </a:xfrm>
          <a:prstGeom prst="rect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30F3471-5617-47CF-BA92-A02036A3AAAF}"/>
              </a:ext>
            </a:extLst>
          </p:cNvPr>
          <p:cNvSpPr txBox="1"/>
          <p:nvPr/>
        </p:nvSpPr>
        <p:spPr>
          <a:xfrm>
            <a:off x="8777511" y="2652560"/>
            <a:ext cx="3035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raw </a:t>
            </a:r>
            <a:r>
              <a:rPr lang="en-US" sz="900" dirty="0">
                <a:latin typeface="+mj-lt"/>
              </a:rPr>
              <a:t>(/sap/2020/06/glpca_20210605_112305.csv)</a:t>
            </a:r>
            <a:endParaRPr lang="pl-PL" sz="1050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73FB4EF5-C75D-47F2-AB38-C946CF7EDB5F}"/>
              </a:ext>
            </a:extLst>
          </p:cNvPr>
          <p:cNvSpPr/>
          <p:nvPr/>
        </p:nvSpPr>
        <p:spPr>
          <a:xfrm>
            <a:off x="8777511" y="3159654"/>
            <a:ext cx="3035195" cy="461665"/>
          </a:xfrm>
          <a:prstGeom prst="rect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9019E910-53A7-4D6C-A8C8-EB323FEBC93F}"/>
              </a:ext>
            </a:extLst>
          </p:cNvPr>
          <p:cNvSpPr txBox="1"/>
          <p:nvPr/>
        </p:nvSpPr>
        <p:spPr>
          <a:xfrm>
            <a:off x="8777511" y="3159654"/>
            <a:ext cx="3035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curated </a:t>
            </a:r>
            <a:r>
              <a:rPr lang="en-US" sz="1200" dirty="0">
                <a:latin typeface="+mj-lt"/>
              </a:rPr>
              <a:t>(/sap/2020/06/</a:t>
            </a:r>
            <a:r>
              <a:rPr lang="en-US" sz="1200" dirty="0" err="1">
                <a:latin typeface="+mj-lt"/>
              </a:rPr>
              <a:t>glpca.parquet</a:t>
            </a:r>
            <a:r>
              <a:rPr lang="en-US" sz="1200" dirty="0">
                <a:latin typeface="+mj-lt"/>
              </a:rPr>
              <a:t>)</a:t>
            </a:r>
            <a:endParaRPr lang="pl-PL" sz="1200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2B2EB9F9-341B-409C-B819-679C6A388B0B}"/>
              </a:ext>
            </a:extLst>
          </p:cNvPr>
          <p:cNvSpPr/>
          <p:nvPr/>
        </p:nvSpPr>
        <p:spPr>
          <a:xfrm>
            <a:off x="8777511" y="3666748"/>
            <a:ext cx="3035195" cy="461665"/>
          </a:xfrm>
          <a:prstGeom prst="rect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0214909-C8C1-4DB0-94A4-3A644F04A6EF}"/>
              </a:ext>
            </a:extLst>
          </p:cNvPr>
          <p:cNvSpPr txBox="1"/>
          <p:nvPr/>
        </p:nvSpPr>
        <p:spPr>
          <a:xfrm>
            <a:off x="8777511" y="3666748"/>
            <a:ext cx="3035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enriched</a:t>
            </a:r>
            <a:endParaRPr lang="pl-PL" sz="2400" dirty="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C6763B01-5C3B-4B34-A9B0-9D9BAA2609A8}"/>
              </a:ext>
            </a:extLst>
          </p:cNvPr>
          <p:cNvSpPr/>
          <p:nvPr/>
        </p:nvSpPr>
        <p:spPr>
          <a:xfrm>
            <a:off x="8777512" y="4169771"/>
            <a:ext cx="3035195" cy="461665"/>
          </a:xfrm>
          <a:prstGeom prst="rect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224FDB1E-6869-4012-A359-C8DC5E958B27}"/>
              </a:ext>
            </a:extLst>
          </p:cNvPr>
          <p:cNvSpPr txBox="1"/>
          <p:nvPr/>
        </p:nvSpPr>
        <p:spPr>
          <a:xfrm>
            <a:off x="8777512" y="4169771"/>
            <a:ext cx="3035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analytics</a:t>
            </a:r>
            <a:endParaRPr lang="pl-PL" sz="2400" dirty="0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D9ABCAEF-D880-46B1-B2F8-9DF909BD1AC8}"/>
              </a:ext>
            </a:extLst>
          </p:cNvPr>
          <p:cNvSpPr/>
          <p:nvPr/>
        </p:nvSpPr>
        <p:spPr>
          <a:xfrm>
            <a:off x="8777511" y="4672794"/>
            <a:ext cx="3035195" cy="461665"/>
          </a:xfrm>
          <a:prstGeom prst="rect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6282D70-F710-49B0-AD60-2551E37A4332}"/>
              </a:ext>
            </a:extLst>
          </p:cNvPr>
          <p:cNvSpPr txBox="1"/>
          <p:nvPr/>
        </p:nvSpPr>
        <p:spPr>
          <a:xfrm>
            <a:off x="8777511" y="4672794"/>
            <a:ext cx="3035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sandbox</a:t>
            </a:r>
            <a:endParaRPr lang="pl-PL" sz="24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7407DFFE-B5C0-4EFF-A7DC-80E60D20A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194" y="1955083"/>
            <a:ext cx="2104085" cy="3257213"/>
          </a:xfrm>
          <a:prstGeom prst="rect">
            <a:avLst/>
          </a:prstGeom>
          <a:ln w="12700">
            <a:solidFill>
              <a:schemeClr val="tx1"/>
            </a:solidFill>
            <a:prstDash val="lgDash"/>
          </a:ln>
        </p:spPr>
      </p:pic>
      <p:sp>
        <p:nvSpPr>
          <p:cNvPr id="21" name="pole tekstowe 20">
            <a:extLst>
              <a:ext uri="{FF2B5EF4-FFF2-40B4-BE49-F238E27FC236}">
                <a16:creationId xmlns:a16="http://schemas.microsoft.com/office/drawing/2014/main" id="{0202840E-9D00-4943-8102-8D18E1E5159E}"/>
              </a:ext>
            </a:extLst>
          </p:cNvPr>
          <p:cNvSpPr txBox="1"/>
          <p:nvPr/>
        </p:nvSpPr>
        <p:spPr>
          <a:xfrm>
            <a:off x="6450193" y="5355183"/>
            <a:ext cx="55040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Partitioning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/layer/source/</a:t>
            </a:r>
            <a:r>
              <a:rPr lang="en-US" sz="1800" dirty="0" err="1">
                <a:latin typeface="+mj-lt"/>
              </a:rPr>
              <a:t>companycode</a:t>
            </a:r>
            <a:r>
              <a:rPr lang="en-US" sz="1800" dirty="0">
                <a:latin typeface="+mj-lt"/>
              </a:rPr>
              <a:t>/year/month/day/</a:t>
            </a:r>
            <a:r>
              <a:rPr lang="en-US" sz="1800" dirty="0" err="1">
                <a:latin typeface="+mj-lt"/>
              </a:rPr>
              <a:t>file.parquet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457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data lake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3266589D-FAD6-4B44-87BD-E9279F9A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1" y="1851142"/>
            <a:ext cx="6072443" cy="3668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7CC31A2-D763-47F1-B7B6-33FD3935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36" y="2678779"/>
            <a:ext cx="6072443" cy="3668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311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demo</a:t>
            </a:r>
            <a:br>
              <a:rPr lang="en-US" spc="300" dirty="0"/>
            </a:br>
            <a:r>
              <a:rPr lang="en-US" spc="300" dirty="0"/>
              <a:t>python + data lake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9FD4D98D-4397-4871-9A80-DE86BD92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9" y="1864270"/>
            <a:ext cx="6077684" cy="366876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09744D6-DC51-4FB5-9930-30DE67C13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932" y="2601938"/>
            <a:ext cx="6072443" cy="3668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74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3976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Docker </a:t>
            </a:r>
            <a:r>
              <a:rPr lang="en-US" sz="2400" dirty="0">
                <a:latin typeface="+mj-lt"/>
              </a:rPr>
              <a:t>- biggest company and the </a:t>
            </a:r>
            <a:r>
              <a:rPr lang="en-US" sz="2400" b="1" dirty="0">
                <a:latin typeface="+mj-lt"/>
              </a:rPr>
              <a:t>biggest project </a:t>
            </a:r>
            <a:r>
              <a:rPr lang="en-US" sz="2400" dirty="0">
                <a:latin typeface="+mj-lt"/>
              </a:rPr>
              <a:t>that develop the containers.</a:t>
            </a:r>
            <a:r>
              <a:rPr lang="en-US" sz="2400" b="1" dirty="0">
                <a:latin typeface="+mj-lt"/>
              </a:rPr>
              <a:t> Runs everywhere and there is a free version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Docker</a:t>
            </a:r>
            <a:r>
              <a:rPr lang="en-US" sz="2400" dirty="0">
                <a:latin typeface="+mj-lt"/>
              </a:rPr>
              <a:t>, basically </a:t>
            </a:r>
            <a:r>
              <a:rPr lang="en-US" sz="2400" b="1" dirty="0">
                <a:latin typeface="+mj-lt"/>
              </a:rPr>
              <a:t>containers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latin typeface="+mj-lt"/>
              </a:rPr>
              <a:t>supports OS virtualization</a:t>
            </a:r>
            <a:r>
              <a:rPr lang="en-US" sz="2400" dirty="0">
                <a:latin typeface="+mj-lt"/>
              </a:rPr>
              <a:t> i.e. your application feels that it has a complete instance of an OS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Images are base to run the containers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Used to develop, test and run apps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Read more: </a:t>
            </a:r>
            <a:r>
              <a:rPr lang="en-US" sz="2400" dirty="0">
                <a:latin typeface="+mj-lt"/>
              </a:rPr>
              <a:t>[</a:t>
            </a:r>
            <a:r>
              <a:rPr lang="en-US" sz="2400" b="1" dirty="0">
                <a:solidFill>
                  <a:srgbClr val="FBAB28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dirty="0">
                <a:latin typeface="+mj-lt"/>
                <a:hlinkClick r:id="rId4"/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b="1" dirty="0">
                <a:solidFill>
                  <a:srgbClr val="FBAB28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b="1" dirty="0">
                <a:solidFill>
                  <a:srgbClr val="FBAB28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dirty="0">
                <a:latin typeface="+mj-lt"/>
                <a:hlinkClick r:id="rId7"/>
              </a:rPr>
              <a:t>link</a:t>
            </a:r>
            <a:r>
              <a:rPr lang="en-US" sz="2400" dirty="0">
                <a:latin typeface="+mj-lt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docker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B67BB559-7FEE-42BE-9016-6A05581E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12" y="2486063"/>
            <a:ext cx="3982003" cy="102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47BCC6F1-FE7C-4862-8DD5-B30E1F86C7B6}"/>
              </a:ext>
            </a:extLst>
          </p:cNvPr>
          <p:cNvSpPr/>
          <p:nvPr/>
        </p:nvSpPr>
        <p:spPr>
          <a:xfrm>
            <a:off x="6594823" y="5012459"/>
            <a:ext cx="5262055" cy="535009"/>
          </a:xfrm>
          <a:prstGeom prst="rect">
            <a:avLst/>
          </a:prstGeom>
          <a:ln w="12700">
            <a:solidFill>
              <a:srgbClr val="FBAB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+mj-lt"/>
              </a:rPr>
              <a:t>Ubuntu (base)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42C1B934-C40E-4887-8684-0A96DB80C099}"/>
              </a:ext>
            </a:extLst>
          </p:cNvPr>
          <p:cNvSpPr/>
          <p:nvPr/>
        </p:nvSpPr>
        <p:spPr>
          <a:xfrm>
            <a:off x="6594823" y="4356496"/>
            <a:ext cx="3720773" cy="535008"/>
          </a:xfrm>
          <a:prstGeom prst="rect">
            <a:avLst/>
          </a:prstGeom>
          <a:ln w="12700">
            <a:solidFill>
              <a:srgbClr val="FBAB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+mj-lt"/>
              </a:rPr>
              <a:t>Python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3777D8EA-8990-4A59-BBA7-D1700BCF5833}"/>
              </a:ext>
            </a:extLst>
          </p:cNvPr>
          <p:cNvSpPr/>
          <p:nvPr/>
        </p:nvSpPr>
        <p:spPr>
          <a:xfrm>
            <a:off x="6609421" y="3792949"/>
            <a:ext cx="1972074" cy="453654"/>
          </a:xfrm>
          <a:prstGeom prst="rect">
            <a:avLst/>
          </a:prstGeom>
          <a:ln w="12700">
            <a:solidFill>
              <a:srgbClr val="FBAB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+mj-lt"/>
              </a:rPr>
              <a:t>Datascience</a:t>
            </a:r>
            <a:r>
              <a:rPr lang="en-US" sz="1600" b="1" dirty="0">
                <a:solidFill>
                  <a:schemeClr val="tx1"/>
                </a:solidFill>
                <a:latin typeface="+mj-lt"/>
              </a:rPr>
              <a:t> notebook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ABC05C28-912C-490B-83F2-50B901F2B515}"/>
              </a:ext>
            </a:extLst>
          </p:cNvPr>
          <p:cNvSpPr/>
          <p:nvPr/>
        </p:nvSpPr>
        <p:spPr>
          <a:xfrm>
            <a:off x="10384082" y="4348812"/>
            <a:ext cx="1464697" cy="551247"/>
          </a:xfrm>
          <a:prstGeom prst="rect">
            <a:avLst/>
          </a:prstGeom>
          <a:ln w="12700">
            <a:solidFill>
              <a:srgbClr val="FBAB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+mj-lt"/>
              </a:rPr>
              <a:t>Redis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712D53E0-AF14-4B93-831F-96E6860483F8}"/>
              </a:ext>
            </a:extLst>
          </p:cNvPr>
          <p:cNvSpPr/>
          <p:nvPr/>
        </p:nvSpPr>
        <p:spPr>
          <a:xfrm>
            <a:off x="8681653" y="3792949"/>
            <a:ext cx="1072195" cy="453654"/>
          </a:xfrm>
          <a:prstGeom prst="rect">
            <a:avLst/>
          </a:prstGeom>
          <a:ln w="12700">
            <a:solidFill>
              <a:srgbClr val="FBAB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+mj-lt"/>
              </a:rPr>
              <a:t>Django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DBACCC39-A172-4E04-A29C-CD4065D845BB}"/>
              </a:ext>
            </a:extLst>
          </p:cNvPr>
          <p:cNvSpPr/>
          <p:nvPr/>
        </p:nvSpPr>
        <p:spPr>
          <a:xfrm>
            <a:off x="9857778" y="3787376"/>
            <a:ext cx="956030" cy="453654"/>
          </a:xfrm>
          <a:prstGeom prst="rect">
            <a:avLst/>
          </a:prstGeom>
          <a:ln w="12700">
            <a:solidFill>
              <a:srgbClr val="FBAB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+mj-lt"/>
              </a:rPr>
              <a:t>Custom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FB2F71C5-9BD0-4ABC-9F3B-643B29BB7C01}"/>
              </a:ext>
            </a:extLst>
          </p:cNvPr>
          <p:cNvSpPr/>
          <p:nvPr/>
        </p:nvSpPr>
        <p:spPr>
          <a:xfrm>
            <a:off x="10901565" y="3782888"/>
            <a:ext cx="429729" cy="453654"/>
          </a:xfrm>
          <a:prstGeom prst="rect">
            <a:avLst/>
          </a:prstGeom>
          <a:ln w="12700">
            <a:solidFill>
              <a:srgbClr val="FBAB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27F3C422-DDCC-470F-BFD5-614EEF8CEB99}"/>
              </a:ext>
            </a:extLst>
          </p:cNvPr>
          <p:cNvSpPr/>
          <p:nvPr/>
        </p:nvSpPr>
        <p:spPr>
          <a:xfrm>
            <a:off x="11419051" y="3780223"/>
            <a:ext cx="429729" cy="453654"/>
          </a:xfrm>
          <a:prstGeom prst="rect">
            <a:avLst/>
          </a:prstGeom>
          <a:ln w="12700">
            <a:solidFill>
              <a:srgbClr val="FBAB2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695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docker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1B8F16B4-4FEF-48A4-93E2-3B7D6804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0" y="1862298"/>
            <a:ext cx="6077687" cy="3499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998A356D-0D00-4AD0-8997-78F655B88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564" y="2770756"/>
            <a:ext cx="5792489" cy="3499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88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7876"/>
            <a:ext cx="5181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Notebook</a:t>
            </a:r>
            <a:r>
              <a:rPr lang="en-US" sz="2400" dirty="0">
                <a:latin typeface="+mj-lt"/>
              </a:rPr>
              <a:t> – usually web application to write the code interactively in document-style workbook; with support for visualization and markdown; sometimes multilingual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Notebooks can be found - </a:t>
            </a:r>
            <a:r>
              <a:rPr lang="en-US" sz="2400" dirty="0" err="1">
                <a:latin typeface="+mj-lt"/>
              </a:rPr>
              <a:t>Jupyter</a:t>
            </a:r>
            <a:r>
              <a:rPr lang="en-US" sz="2400" dirty="0">
                <a:latin typeface="+mj-lt"/>
              </a:rPr>
              <a:t> Notebooks, Google </a:t>
            </a:r>
            <a:r>
              <a:rPr lang="en-US" sz="2400" dirty="0" err="1">
                <a:latin typeface="+mj-lt"/>
              </a:rPr>
              <a:t>Colab</a:t>
            </a:r>
            <a:r>
              <a:rPr lang="en-US" sz="2400" dirty="0">
                <a:latin typeface="+mj-lt"/>
              </a:rPr>
              <a:t> Notebook, Azure Data Studio, Databricks Notebooks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Read more:</a:t>
            </a:r>
            <a:r>
              <a:rPr lang="en-US" sz="2400" dirty="0">
                <a:latin typeface="+mj-lt"/>
              </a:rPr>
              <a:t> [</a:t>
            </a:r>
            <a:r>
              <a:rPr lang="en-US" sz="2400" dirty="0">
                <a:latin typeface="+mj-lt"/>
                <a:hlinkClick r:id="rId3"/>
              </a:rPr>
              <a:t>link</a:t>
            </a:r>
            <a:r>
              <a:rPr lang="en-US" sz="2400" dirty="0">
                <a:latin typeface="+mj-lt"/>
              </a:rPr>
              <a:t>] [</a:t>
            </a:r>
            <a:r>
              <a:rPr lang="en-US" sz="2400" dirty="0">
                <a:latin typeface="+mj-lt"/>
                <a:hlinkClick r:id="rId4"/>
              </a:rPr>
              <a:t>link</a:t>
            </a:r>
            <a:r>
              <a:rPr lang="en-US" sz="2400" dirty="0">
                <a:latin typeface="+mj-lt"/>
              </a:rPr>
              <a:t>] [</a:t>
            </a:r>
            <a:r>
              <a:rPr lang="en-US" sz="2400" dirty="0">
                <a:latin typeface="+mj-lt"/>
                <a:hlinkClick r:id="rId5"/>
              </a:rPr>
              <a:t>link</a:t>
            </a:r>
            <a:r>
              <a:rPr lang="en-US" sz="2400" dirty="0">
                <a:latin typeface="+mj-lt"/>
              </a:rPr>
              <a:t>] [</a:t>
            </a:r>
            <a:r>
              <a:rPr lang="en-US" sz="2400" dirty="0">
                <a:latin typeface="+mj-lt"/>
                <a:hlinkClick r:id="rId6"/>
              </a:rPr>
              <a:t>link</a:t>
            </a:r>
            <a:r>
              <a:rPr lang="en-US" sz="2400" dirty="0">
                <a:latin typeface="+mj-lt"/>
              </a:rPr>
              <a:t>] [</a:t>
            </a:r>
            <a:r>
              <a:rPr lang="en-US" sz="2400" dirty="0">
                <a:latin typeface="+mj-lt"/>
                <a:hlinkClick r:id="rId7"/>
              </a:rPr>
              <a:t>link</a:t>
            </a:r>
            <a:r>
              <a:rPr lang="en-US" sz="2400" dirty="0">
                <a:latin typeface="+mj-lt"/>
              </a:rPr>
              <a:t>]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[</a:t>
            </a:r>
            <a:r>
              <a:rPr lang="en-US" sz="2400" dirty="0">
                <a:latin typeface="+mj-lt"/>
                <a:hlinkClick r:id="rId8"/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b="1" dirty="0">
                <a:solidFill>
                  <a:srgbClr val="FBAB28"/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b="1" dirty="0">
                <a:solidFill>
                  <a:srgbClr val="FBAB28"/>
                </a:solidFill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b="1" dirty="0">
                <a:solidFill>
                  <a:srgbClr val="FBAB28"/>
                </a:solidFill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dirty="0">
                <a:latin typeface="+mj-lt"/>
                <a:hlinkClick r:id="rId12"/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dirty="0">
                <a:latin typeface="+mj-lt"/>
                <a:hlinkClick r:id="rId13"/>
              </a:rPr>
              <a:t>link</a:t>
            </a:r>
            <a:r>
              <a:rPr lang="en-US" sz="2400" dirty="0">
                <a:latin typeface="+mj-lt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notebooks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>
            <a:extLst>
              <a:ext uri="{FF2B5EF4-FFF2-40B4-BE49-F238E27FC236}">
                <a16:creationId xmlns:a16="http://schemas.microsoft.com/office/drawing/2014/main" id="{3E711FB0-DB63-40D4-B9FB-350F10A533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2312" y="1720849"/>
            <a:ext cx="4816273" cy="4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1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notebooks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F1D0B370-A111-4AF7-AD47-D787B14D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3" y="1894470"/>
            <a:ext cx="6077687" cy="3668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B9172AD-9075-4F71-A4B2-10B6C87FE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929" y="2687580"/>
            <a:ext cx="6072446" cy="3668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754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1C1C-B7BF-4F25-B944-3E580E0E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089276"/>
            <a:ext cx="10650764" cy="1500187"/>
          </a:xfrm>
        </p:spPr>
        <p:txBody>
          <a:bodyPr anchor="ctr">
            <a:normAutofit/>
          </a:bodyPr>
          <a:lstStyle/>
          <a:p>
            <a:r>
              <a:rPr 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not to learn something new?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0BA1-7FD7-4635-A1B3-C8B21039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1920585"/>
            <a:ext cx="10515600" cy="1168691"/>
          </a:xfrm>
        </p:spPr>
        <p:txBody>
          <a:bodyPr anchor="ctr"/>
          <a:lstStyle/>
          <a:p>
            <a:r>
              <a:rPr lang="en-US" dirty="0">
                <a:latin typeface="+mj-lt"/>
              </a:rPr>
              <a:t>Sławomir Drzymała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594EE-13B1-4192-B3BD-2C8D42B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AD6B7-3F70-452E-98A3-4E4C9A74B810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4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rostokąt 111">
            <a:extLst>
              <a:ext uri="{FF2B5EF4-FFF2-40B4-BE49-F238E27FC236}">
                <a16:creationId xmlns:a16="http://schemas.microsoft.com/office/drawing/2014/main" id="{9F523195-BA6C-4842-ABBE-5369B757DA17}"/>
              </a:ext>
            </a:extLst>
          </p:cNvPr>
          <p:cNvSpPr/>
          <p:nvPr/>
        </p:nvSpPr>
        <p:spPr>
          <a:xfrm>
            <a:off x="4642246" y="2006917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1" name="Prostokąt 110">
            <a:extLst>
              <a:ext uri="{FF2B5EF4-FFF2-40B4-BE49-F238E27FC236}">
                <a16:creationId xmlns:a16="http://schemas.microsoft.com/office/drawing/2014/main" id="{25DEA753-F83D-4B1A-90A3-B5B157E3C173}"/>
              </a:ext>
            </a:extLst>
          </p:cNvPr>
          <p:cNvSpPr/>
          <p:nvPr/>
        </p:nvSpPr>
        <p:spPr>
          <a:xfrm>
            <a:off x="4642246" y="3096536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0" name="Prostokąt 109">
            <a:extLst>
              <a:ext uri="{FF2B5EF4-FFF2-40B4-BE49-F238E27FC236}">
                <a16:creationId xmlns:a16="http://schemas.microsoft.com/office/drawing/2014/main" id="{89D82093-8DBA-4F8F-A8D4-F726AA1A7201}"/>
              </a:ext>
            </a:extLst>
          </p:cNvPr>
          <p:cNvSpPr/>
          <p:nvPr/>
        </p:nvSpPr>
        <p:spPr>
          <a:xfrm>
            <a:off x="4642247" y="4251144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9" name="Prostokąt 108">
            <a:extLst>
              <a:ext uri="{FF2B5EF4-FFF2-40B4-BE49-F238E27FC236}">
                <a16:creationId xmlns:a16="http://schemas.microsoft.com/office/drawing/2014/main" id="{4A5066A7-38FE-4721-84C3-48448B277F1A}"/>
              </a:ext>
            </a:extLst>
          </p:cNvPr>
          <p:cNvSpPr/>
          <p:nvPr/>
        </p:nvSpPr>
        <p:spPr>
          <a:xfrm>
            <a:off x="2365770" y="425935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4" name="Prostokąt 103">
            <a:extLst>
              <a:ext uri="{FF2B5EF4-FFF2-40B4-BE49-F238E27FC236}">
                <a16:creationId xmlns:a16="http://schemas.microsoft.com/office/drawing/2014/main" id="{7E8C23D2-BED5-45FF-B8A8-8717CE8D4771}"/>
              </a:ext>
            </a:extLst>
          </p:cNvPr>
          <p:cNvSpPr/>
          <p:nvPr/>
        </p:nvSpPr>
        <p:spPr>
          <a:xfrm>
            <a:off x="6865237" y="556003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ADEF7CFE-F5F6-4A02-8B0D-E76B8B6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41" y="5579381"/>
            <a:ext cx="1629002" cy="924054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2B9E2F-2C27-4991-BBD6-F16DB4C3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92" y="2380784"/>
            <a:ext cx="1878165" cy="6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radio playlist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19D161-8BDE-448E-B703-363A196B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67" y="4655764"/>
            <a:ext cx="1781006" cy="2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7E06B0-083E-4969-9F5A-D1982FE4B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01" y="3312306"/>
            <a:ext cx="1538945" cy="3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5EF30B39-0867-45A4-9591-32A3F61C80B0}"/>
              </a:ext>
            </a:extLst>
          </p:cNvPr>
          <p:cNvCxnSpPr>
            <a:cxnSpLocks/>
          </p:cNvCxnSpPr>
          <p:nvPr/>
        </p:nvCxnSpPr>
        <p:spPr>
          <a:xfrm>
            <a:off x="5769001" y="2892405"/>
            <a:ext cx="0" cy="454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Obraz 2050">
            <a:extLst>
              <a:ext uri="{FF2B5EF4-FFF2-40B4-BE49-F238E27FC236}">
                <a16:creationId xmlns:a16="http://schemas.microsoft.com/office/drawing/2014/main" id="{D507B2E4-A1CF-4B69-87DF-AAFD3D54E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758" y="4294219"/>
            <a:ext cx="1562318" cy="924054"/>
          </a:xfrm>
          <a:prstGeom prst="rect">
            <a:avLst/>
          </a:prstGeom>
        </p:spPr>
      </p:pic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0CC6AC39-D5DD-48FA-ADCB-ED333B6D17D0}"/>
              </a:ext>
            </a:extLst>
          </p:cNvPr>
          <p:cNvCxnSpPr>
            <a:cxnSpLocks/>
          </p:cNvCxnSpPr>
          <p:nvPr/>
        </p:nvCxnSpPr>
        <p:spPr>
          <a:xfrm>
            <a:off x="5769855" y="3808039"/>
            <a:ext cx="0" cy="59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C2DE7A-C688-4B3D-A88D-37765E9A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584" y="5761477"/>
            <a:ext cx="1562318" cy="78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DCA39A01-0A68-4CED-A3A9-9AEE1A9C24F1}"/>
              </a:ext>
            </a:extLst>
          </p:cNvPr>
          <p:cNvCxnSpPr>
            <a:cxnSpLocks/>
          </p:cNvCxnSpPr>
          <p:nvPr/>
        </p:nvCxnSpPr>
        <p:spPr>
          <a:xfrm>
            <a:off x="3432750" y="5020673"/>
            <a:ext cx="0" cy="864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B643A8A7-D1B9-4EFA-91E1-7CCC93B18331}"/>
              </a:ext>
            </a:extLst>
          </p:cNvPr>
          <p:cNvCxnSpPr>
            <a:cxnSpLocks/>
          </p:cNvCxnSpPr>
          <p:nvPr/>
        </p:nvCxnSpPr>
        <p:spPr>
          <a:xfrm flipV="1">
            <a:off x="4343928" y="4802531"/>
            <a:ext cx="596636" cy="24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E8647A33-6AB1-4A8E-9F43-27C53A07F638}"/>
              </a:ext>
            </a:extLst>
          </p:cNvPr>
          <p:cNvSpPr txBox="1">
            <a:spLocks/>
          </p:cNvSpPr>
          <p:nvPr/>
        </p:nvSpPr>
        <p:spPr>
          <a:xfrm>
            <a:off x="5567544" y="4339223"/>
            <a:ext cx="811174" cy="607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spc="300" dirty="0"/>
              <a:t>data</a:t>
            </a:r>
            <a:br>
              <a:rPr lang="en-US" sz="1800" spc="300" dirty="0"/>
            </a:br>
            <a:r>
              <a:rPr lang="en-US" sz="1800" spc="300" dirty="0"/>
              <a:t>lake</a:t>
            </a:r>
          </a:p>
        </p:txBody>
      </p:sp>
      <p:pic>
        <p:nvPicPr>
          <p:cNvPr id="70" name="Obraz 69">
            <a:extLst>
              <a:ext uri="{FF2B5EF4-FFF2-40B4-BE49-F238E27FC236}">
                <a16:creationId xmlns:a16="http://schemas.microsoft.com/office/drawing/2014/main" id="{DD963AF8-95C3-4A99-89C7-DEDA4AF21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01" y="5658911"/>
            <a:ext cx="1653506" cy="558505"/>
          </a:xfrm>
          <a:prstGeom prst="rect">
            <a:avLst/>
          </a:prstGeom>
        </p:spPr>
      </p:pic>
      <p:cxnSp>
        <p:nvCxnSpPr>
          <p:cNvPr id="74" name="Łącznik: łamany 73">
            <a:extLst>
              <a:ext uri="{FF2B5EF4-FFF2-40B4-BE49-F238E27FC236}">
                <a16:creationId xmlns:a16="http://schemas.microsoft.com/office/drawing/2014/main" id="{DB0D3A85-CBCA-463B-B257-FBFA35331620}"/>
              </a:ext>
            </a:extLst>
          </p:cNvPr>
          <p:cNvCxnSpPr>
            <a:cxnSpLocks/>
          </p:cNvCxnSpPr>
          <p:nvPr/>
        </p:nvCxnSpPr>
        <p:spPr>
          <a:xfrm>
            <a:off x="6634263" y="4661925"/>
            <a:ext cx="1324950" cy="9174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Kształt litery L 76">
            <a:extLst>
              <a:ext uri="{FF2B5EF4-FFF2-40B4-BE49-F238E27FC236}">
                <a16:creationId xmlns:a16="http://schemas.microsoft.com/office/drawing/2014/main" id="{BD0306BB-3761-4916-80D8-D8061DB0E5C6}"/>
              </a:ext>
            </a:extLst>
          </p:cNvPr>
          <p:cNvSpPr/>
          <p:nvPr/>
        </p:nvSpPr>
        <p:spPr>
          <a:xfrm rot="10800000">
            <a:off x="4708545" y="4242255"/>
            <a:ext cx="4342862" cy="2347752"/>
          </a:xfrm>
          <a:prstGeom prst="corner">
            <a:avLst>
              <a:gd name="adj1" fmla="val 43287"/>
              <a:gd name="adj2" fmla="val 97003"/>
            </a:avLst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Prostokąt 77">
            <a:extLst>
              <a:ext uri="{FF2B5EF4-FFF2-40B4-BE49-F238E27FC236}">
                <a16:creationId xmlns:a16="http://schemas.microsoft.com/office/drawing/2014/main" id="{B8319933-929F-4CB2-8B51-C3E1524B5EDD}"/>
              </a:ext>
            </a:extLst>
          </p:cNvPr>
          <p:cNvSpPr/>
          <p:nvPr/>
        </p:nvSpPr>
        <p:spPr>
          <a:xfrm>
            <a:off x="4708545" y="2233861"/>
            <a:ext cx="2067660" cy="169948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7" name="Prostokąt 126">
            <a:extLst>
              <a:ext uri="{FF2B5EF4-FFF2-40B4-BE49-F238E27FC236}">
                <a16:creationId xmlns:a16="http://schemas.microsoft.com/office/drawing/2014/main" id="{E101D47A-EA25-44E2-8ABA-B4BDC718C446}"/>
              </a:ext>
            </a:extLst>
          </p:cNvPr>
          <p:cNvSpPr/>
          <p:nvPr/>
        </p:nvSpPr>
        <p:spPr>
          <a:xfrm>
            <a:off x="2321770" y="5586214"/>
            <a:ext cx="2215644" cy="100379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8" name="Prostokąt 127">
            <a:extLst>
              <a:ext uri="{FF2B5EF4-FFF2-40B4-BE49-F238E27FC236}">
                <a16:creationId xmlns:a16="http://schemas.microsoft.com/office/drawing/2014/main" id="{EE3C369C-6E74-471D-A369-7DBD16F1B660}"/>
              </a:ext>
            </a:extLst>
          </p:cNvPr>
          <p:cNvSpPr/>
          <p:nvPr/>
        </p:nvSpPr>
        <p:spPr>
          <a:xfrm>
            <a:off x="2321769" y="4242256"/>
            <a:ext cx="2215645" cy="100517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E727A221-D20D-4A05-9FE5-051A5D65322F}"/>
              </a:ext>
            </a:extLst>
          </p:cNvPr>
          <p:cNvSpPr txBox="1">
            <a:spLocks/>
          </p:cNvSpPr>
          <p:nvPr/>
        </p:nvSpPr>
        <p:spPr>
          <a:xfrm>
            <a:off x="4301716" y="6238317"/>
            <a:ext cx="15623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49933274-3385-4C18-9673-F4732538FA7B}"/>
              </a:ext>
            </a:extLst>
          </p:cNvPr>
          <p:cNvSpPr txBox="1">
            <a:spLocks/>
          </p:cNvSpPr>
          <p:nvPr/>
        </p:nvSpPr>
        <p:spPr>
          <a:xfrm>
            <a:off x="5684280" y="1790597"/>
            <a:ext cx="1388876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11DEF5DD-ED11-49FB-A8FA-EA55A51C1D49}"/>
              </a:ext>
            </a:extLst>
          </p:cNvPr>
          <p:cNvSpPr txBox="1">
            <a:spLocks/>
          </p:cNvSpPr>
          <p:nvPr/>
        </p:nvSpPr>
        <p:spPr>
          <a:xfrm>
            <a:off x="7737821" y="3775543"/>
            <a:ext cx="15957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azure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C15D7F2F-C01C-4B5C-B51D-CEDA7129A9F1}"/>
              </a:ext>
            </a:extLst>
          </p:cNvPr>
          <p:cNvSpPr txBox="1">
            <a:spLocks/>
          </p:cNvSpPr>
          <p:nvPr/>
        </p:nvSpPr>
        <p:spPr>
          <a:xfrm>
            <a:off x="1930268" y="3774647"/>
            <a:ext cx="1565284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aws</a:t>
            </a:r>
            <a:endParaRPr lang="en-US" sz="3200" b="1" spc="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7DEE17A4-AD45-41B2-BD50-E34C4EE4FB2D}"/>
              </a:ext>
            </a:extLst>
          </p:cNvPr>
          <p:cNvSpPr/>
          <p:nvPr/>
        </p:nvSpPr>
        <p:spPr>
          <a:xfrm>
            <a:off x="4537414" y="1766545"/>
            <a:ext cx="2371114" cy="3688202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1828800"/>
            <a:ext cx="5257801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How to process large amount of the data?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Apache Spark</a:t>
            </a:r>
            <a:r>
              <a:rPr lang="en-US" sz="2200" dirty="0">
                <a:latin typeface="+mj-lt"/>
              </a:rPr>
              <a:t> is an open-source unified </a:t>
            </a:r>
            <a:r>
              <a:rPr lang="en-US" sz="2200" b="1" dirty="0">
                <a:latin typeface="+mj-lt"/>
              </a:rPr>
              <a:t>analytics, based on clusters, engine</a:t>
            </a:r>
            <a:r>
              <a:rPr lang="en-US" sz="2200" dirty="0">
                <a:latin typeface="+mj-lt"/>
              </a:rPr>
              <a:t> for large-scale data processing</a:t>
            </a:r>
            <a:endParaRPr lang="en-US" sz="2200" b="1" dirty="0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Databricks -</a:t>
            </a:r>
            <a:r>
              <a:rPr lang="en-US" sz="2200" dirty="0">
                <a:latin typeface="+mj-lt"/>
              </a:rPr>
              <a:t> is a fast, easy, and collaborative </a:t>
            </a:r>
            <a:r>
              <a:rPr lang="en-US" sz="2200" b="1" dirty="0">
                <a:latin typeface="+mj-lt"/>
              </a:rPr>
              <a:t>Apache Spark-based</a:t>
            </a:r>
            <a:r>
              <a:rPr lang="en-US" sz="2200" dirty="0">
                <a:latin typeface="+mj-lt"/>
              </a:rPr>
              <a:t> analytics service </a:t>
            </a:r>
            <a:r>
              <a:rPr lang="en-US" sz="2200" b="1" dirty="0">
                <a:latin typeface="+mj-lt"/>
              </a:rPr>
              <a:t>designed for data science and data engineering</a:t>
            </a:r>
            <a:r>
              <a:rPr lang="en-US" sz="2200" dirty="0">
                <a:latin typeface="+mj-lt"/>
              </a:rPr>
              <a:t>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dirty="0">
                <a:latin typeface="+mj-lt"/>
              </a:rPr>
              <a:t>Notebook style that supports many languages Python, Scala, R, Java, and SQL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Read more: </a:t>
            </a:r>
            <a:r>
              <a:rPr lang="en-US" sz="2200" dirty="0">
                <a:latin typeface="+mj-lt"/>
              </a:rPr>
              <a:t>[</a:t>
            </a:r>
            <a:r>
              <a:rPr lang="en-US" sz="2200" b="1" dirty="0">
                <a:solidFill>
                  <a:srgbClr val="FBAB28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dirty="0">
                <a:latin typeface="+mj-lt"/>
                <a:hlinkClick r:id="rId4"/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b="1" dirty="0">
                <a:solidFill>
                  <a:srgbClr val="FBAB28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dirty="0">
                <a:latin typeface="+mj-lt"/>
                <a:hlinkClick r:id="rId6"/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b="1" dirty="0">
                <a:solidFill>
                  <a:srgbClr val="FBAB28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200" dirty="0">
                <a:latin typeface="+mj-lt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 err="1"/>
              <a:t>databricks</a:t>
            </a:r>
            <a:endParaRPr lang="en-US" spc="3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619E8984-6119-4176-BDF9-295B8445E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504" y="1949710"/>
            <a:ext cx="4146649" cy="65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6439DADD-25A3-4BA7-BED8-064ED0D39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504" y="2756583"/>
            <a:ext cx="4146649" cy="3302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944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 err="1"/>
              <a:t>databricks</a:t>
            </a:r>
            <a:endParaRPr lang="en-US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C06C2992-7617-4BD9-B218-F1B93AD9B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62" y="1859947"/>
            <a:ext cx="6057870" cy="3659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51FAE8F-C3CA-46DC-B1BF-50EC3D436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044" y="2696388"/>
            <a:ext cx="6063094" cy="3659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6148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1828800"/>
            <a:ext cx="5479261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learn-sth-new-elt-1 notebook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get data from raw layer and save to curated layer with proper partitioning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learn-sth-new-elt-2 notebook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get data from curated, get unique list of songs, enrich with data from Spotify API, add columns, save to enriched layer as song (dimension) and playlist (fact table)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learn-sth-new-elt-3 </a:t>
            </a:r>
            <a:r>
              <a:rPr lang="en-US" sz="1600" b="1" dirty="0" err="1">
                <a:latin typeface="+mj-lt"/>
              </a:rPr>
              <a:t>notebok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create the tables inside </a:t>
            </a:r>
            <a:r>
              <a:rPr lang="en-US" sz="1600" dirty="0" err="1">
                <a:latin typeface="+mj-lt"/>
              </a:rPr>
              <a:t>databricks</a:t>
            </a:r>
            <a:r>
              <a:rPr lang="en-US" sz="1600" dirty="0">
                <a:latin typeface="+mj-lt"/>
              </a:rPr>
              <a:t> to be able to connect from 3</a:t>
            </a:r>
            <a:r>
              <a:rPr lang="en-US" sz="1600" baseline="30000" dirty="0">
                <a:latin typeface="+mj-lt"/>
              </a:rPr>
              <a:t>rd</a:t>
            </a:r>
            <a:r>
              <a:rPr lang="en-US" sz="1600" dirty="0">
                <a:latin typeface="+mj-lt"/>
              </a:rPr>
              <a:t> party tools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learn-sth-new-elt-4 notebook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create data for machine learning, first unique list of songs, second unique list of radio + year + month, cross join and combine with current playlist, save to analytics layer, save on month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 err="1"/>
              <a:t>databricks</a:t>
            </a:r>
            <a:endParaRPr lang="en-US" spc="3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a 1">
            <a:extLst>
              <a:ext uri="{FF2B5EF4-FFF2-40B4-BE49-F238E27FC236}">
                <a16:creationId xmlns:a16="http://schemas.microsoft.com/office/drawing/2014/main" id="{7C402BB3-F024-4F8C-AA86-2E13D79AAC44}"/>
              </a:ext>
            </a:extLst>
          </p:cNvPr>
          <p:cNvGrpSpPr/>
          <p:nvPr/>
        </p:nvGrpSpPr>
        <p:grpSpPr>
          <a:xfrm>
            <a:off x="8153400" y="1928264"/>
            <a:ext cx="3318221" cy="3257214"/>
            <a:chOff x="8153400" y="1928264"/>
            <a:chExt cx="3318221" cy="3257214"/>
          </a:xfrm>
        </p:grpSpPr>
        <p:sp>
          <p:nvSpPr>
            <p:cNvPr id="38" name="Prostokąt 37">
              <a:extLst>
                <a:ext uri="{FF2B5EF4-FFF2-40B4-BE49-F238E27FC236}">
                  <a16:creationId xmlns:a16="http://schemas.microsoft.com/office/drawing/2014/main" id="{E2E21179-D637-4A4F-BCDD-17469938008F}"/>
                </a:ext>
              </a:extLst>
            </p:cNvPr>
            <p:cNvSpPr/>
            <p:nvPr/>
          </p:nvSpPr>
          <p:spPr>
            <a:xfrm>
              <a:off x="8153400" y="1928264"/>
              <a:ext cx="3318221" cy="32572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84C1BF9B-C0A3-4AFF-AE93-4BAE387B3A5C}"/>
                </a:ext>
              </a:extLst>
            </p:cNvPr>
            <p:cNvSpPr txBox="1">
              <a:spLocks/>
            </p:cNvSpPr>
            <p:nvPr/>
          </p:nvSpPr>
          <p:spPr>
            <a:xfrm>
              <a:off x="8153400" y="1928264"/>
              <a:ext cx="3318221" cy="6974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pc="300" dirty="0"/>
                <a:t>data lake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D6A70592-F6B1-4E4D-9317-51619C22E55B}"/>
              </a:ext>
            </a:extLst>
          </p:cNvPr>
          <p:cNvGrpSpPr/>
          <p:nvPr/>
        </p:nvGrpSpPr>
        <p:grpSpPr>
          <a:xfrm>
            <a:off x="8294911" y="2625740"/>
            <a:ext cx="3035195" cy="461665"/>
            <a:chOff x="8294911" y="2625740"/>
            <a:chExt cx="3035195" cy="461665"/>
          </a:xfrm>
        </p:grpSpPr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1D2C1EA1-D12D-4736-90F0-46503B53C458}"/>
                </a:ext>
              </a:extLst>
            </p:cNvPr>
            <p:cNvSpPr/>
            <p:nvPr/>
          </p:nvSpPr>
          <p:spPr>
            <a:xfrm>
              <a:off x="8294911" y="2625740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1" name="pole tekstowe 40">
              <a:extLst>
                <a:ext uri="{FF2B5EF4-FFF2-40B4-BE49-F238E27FC236}">
                  <a16:creationId xmlns:a16="http://schemas.microsoft.com/office/drawing/2014/main" id="{C151CD06-51FE-4774-A933-B16243FDC7EF}"/>
                </a:ext>
              </a:extLst>
            </p:cNvPr>
            <p:cNvSpPr txBox="1"/>
            <p:nvPr/>
          </p:nvSpPr>
          <p:spPr>
            <a:xfrm>
              <a:off x="8294911" y="2625740"/>
              <a:ext cx="30351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raw</a:t>
              </a:r>
              <a:endParaRPr lang="pl-PL" sz="2400" dirty="0"/>
            </a:p>
          </p:txBody>
        </p: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90AA18B4-D1B5-4913-ABF5-30925289DE08}"/>
              </a:ext>
            </a:extLst>
          </p:cNvPr>
          <p:cNvGrpSpPr/>
          <p:nvPr/>
        </p:nvGrpSpPr>
        <p:grpSpPr>
          <a:xfrm>
            <a:off x="8294911" y="3132834"/>
            <a:ext cx="3035195" cy="461665"/>
            <a:chOff x="8294911" y="3132834"/>
            <a:chExt cx="3035195" cy="461665"/>
          </a:xfrm>
        </p:grpSpPr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A7209AD-5D62-4996-9909-560DF077D2FD}"/>
                </a:ext>
              </a:extLst>
            </p:cNvPr>
            <p:cNvSpPr/>
            <p:nvPr/>
          </p:nvSpPr>
          <p:spPr>
            <a:xfrm>
              <a:off x="8294911" y="3132834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3" name="pole tekstowe 42">
              <a:extLst>
                <a:ext uri="{FF2B5EF4-FFF2-40B4-BE49-F238E27FC236}">
                  <a16:creationId xmlns:a16="http://schemas.microsoft.com/office/drawing/2014/main" id="{E75E3DA0-6C58-4B4C-9247-7FDB98CEFD12}"/>
                </a:ext>
              </a:extLst>
            </p:cNvPr>
            <p:cNvSpPr txBox="1"/>
            <p:nvPr/>
          </p:nvSpPr>
          <p:spPr>
            <a:xfrm>
              <a:off x="8294911" y="3132834"/>
              <a:ext cx="30351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curated</a:t>
              </a:r>
              <a:endParaRPr lang="pl-PL" sz="2400" dirty="0"/>
            </a:p>
          </p:txBody>
        </p: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C48680B-7F7C-469D-94B0-705F1785AB37}"/>
              </a:ext>
            </a:extLst>
          </p:cNvPr>
          <p:cNvGrpSpPr/>
          <p:nvPr/>
        </p:nvGrpSpPr>
        <p:grpSpPr>
          <a:xfrm>
            <a:off x="8294911" y="3639928"/>
            <a:ext cx="3035195" cy="461665"/>
            <a:chOff x="8294911" y="3639928"/>
            <a:chExt cx="3035195" cy="461665"/>
          </a:xfrm>
        </p:grpSpPr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A8F7EDAD-313C-4384-A790-37E28A2A3F47}"/>
                </a:ext>
              </a:extLst>
            </p:cNvPr>
            <p:cNvSpPr/>
            <p:nvPr/>
          </p:nvSpPr>
          <p:spPr>
            <a:xfrm>
              <a:off x="8294911" y="3639928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5" name="pole tekstowe 44">
              <a:extLst>
                <a:ext uri="{FF2B5EF4-FFF2-40B4-BE49-F238E27FC236}">
                  <a16:creationId xmlns:a16="http://schemas.microsoft.com/office/drawing/2014/main" id="{077792E0-78D9-422E-BEB3-E4E88F261897}"/>
                </a:ext>
              </a:extLst>
            </p:cNvPr>
            <p:cNvSpPr txBox="1"/>
            <p:nvPr/>
          </p:nvSpPr>
          <p:spPr>
            <a:xfrm>
              <a:off x="8294911" y="3639928"/>
              <a:ext cx="30351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enriched</a:t>
              </a:r>
              <a:endParaRPr lang="pl-PL" sz="2400" dirty="0"/>
            </a:p>
          </p:txBody>
        </p:sp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E06AFEF-3387-49FE-945D-DEADA7625440}"/>
              </a:ext>
            </a:extLst>
          </p:cNvPr>
          <p:cNvGrpSpPr/>
          <p:nvPr/>
        </p:nvGrpSpPr>
        <p:grpSpPr>
          <a:xfrm>
            <a:off x="8294912" y="4142951"/>
            <a:ext cx="3035195" cy="461665"/>
            <a:chOff x="8294912" y="4142951"/>
            <a:chExt cx="3035195" cy="461665"/>
          </a:xfrm>
        </p:grpSpPr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FDADD273-4C22-4292-ACF4-A1E66FB8F1EC}"/>
                </a:ext>
              </a:extLst>
            </p:cNvPr>
            <p:cNvSpPr/>
            <p:nvPr/>
          </p:nvSpPr>
          <p:spPr>
            <a:xfrm>
              <a:off x="8294912" y="4142951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10795D7B-BAE1-4F76-B580-E524D7B93488}"/>
                </a:ext>
              </a:extLst>
            </p:cNvPr>
            <p:cNvSpPr txBox="1"/>
            <p:nvPr/>
          </p:nvSpPr>
          <p:spPr>
            <a:xfrm>
              <a:off x="8294912" y="4142951"/>
              <a:ext cx="30351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analytics</a:t>
              </a:r>
              <a:endParaRPr lang="pl-PL" sz="2400" dirty="0"/>
            </a:p>
          </p:txBody>
        </p:sp>
      </p:grpSp>
      <p:cxnSp>
        <p:nvCxnSpPr>
          <p:cNvPr id="4" name="Łącznik: łamany 3">
            <a:extLst>
              <a:ext uri="{FF2B5EF4-FFF2-40B4-BE49-F238E27FC236}">
                <a16:creationId xmlns:a16="http://schemas.microsoft.com/office/drawing/2014/main" id="{0795C469-9C0F-4168-A364-6A187B02AF1F}"/>
              </a:ext>
            </a:extLst>
          </p:cNvPr>
          <p:cNvCxnSpPr>
            <a:stCxn id="41" idx="1"/>
            <a:endCxn id="43" idx="1"/>
          </p:cNvCxnSpPr>
          <p:nvPr/>
        </p:nvCxnSpPr>
        <p:spPr>
          <a:xfrm rot="10800000" flipV="1">
            <a:off x="8294911" y="2856573"/>
            <a:ext cx="12700" cy="507094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Łącznik: łamany 63">
            <a:extLst>
              <a:ext uri="{FF2B5EF4-FFF2-40B4-BE49-F238E27FC236}">
                <a16:creationId xmlns:a16="http://schemas.microsoft.com/office/drawing/2014/main" id="{B760D77D-97C8-4C9B-B037-1E9736FAB3EB}"/>
              </a:ext>
            </a:extLst>
          </p:cNvPr>
          <p:cNvCxnSpPr>
            <a:cxnSpLocks/>
            <a:stCxn id="43" idx="1"/>
            <a:endCxn id="45" idx="1"/>
          </p:cNvCxnSpPr>
          <p:nvPr/>
        </p:nvCxnSpPr>
        <p:spPr>
          <a:xfrm rot="10800000" flipV="1">
            <a:off x="8294911" y="3363667"/>
            <a:ext cx="12700" cy="507094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Łącznik: łamany 66">
            <a:extLst>
              <a:ext uri="{FF2B5EF4-FFF2-40B4-BE49-F238E27FC236}">
                <a16:creationId xmlns:a16="http://schemas.microsoft.com/office/drawing/2014/main" id="{A10789CB-BE65-4354-BC53-8CA39272E14D}"/>
              </a:ext>
            </a:extLst>
          </p:cNvPr>
          <p:cNvCxnSpPr>
            <a:cxnSpLocks/>
            <a:stCxn id="45" idx="1"/>
            <a:endCxn id="47" idx="1"/>
          </p:cNvCxnSpPr>
          <p:nvPr/>
        </p:nvCxnSpPr>
        <p:spPr>
          <a:xfrm rot="10800000" flipH="1" flipV="1">
            <a:off x="8294910" y="3870760"/>
            <a:ext cx="1" cy="503023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>
            <a:extLst>
              <a:ext uri="{FF2B5EF4-FFF2-40B4-BE49-F238E27FC236}">
                <a16:creationId xmlns:a16="http://schemas.microsoft.com/office/drawing/2014/main" id="{82B41336-DABC-48F7-8277-88DABF083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38994" y="3735555"/>
            <a:ext cx="4394810" cy="6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042DFD6C-3038-4784-8C4C-AB69FB645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981" y="5431621"/>
            <a:ext cx="1391913" cy="6959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Łącznik: łamany 74">
            <a:extLst>
              <a:ext uri="{FF2B5EF4-FFF2-40B4-BE49-F238E27FC236}">
                <a16:creationId xmlns:a16="http://schemas.microsoft.com/office/drawing/2014/main" id="{1EDA2ADC-E640-4C9F-BA37-E282B12147B5}"/>
              </a:ext>
            </a:extLst>
          </p:cNvPr>
          <p:cNvCxnSpPr>
            <a:cxnSpLocks/>
            <a:stCxn id="45" idx="1"/>
            <a:endCxn id="74" idx="1"/>
          </p:cNvCxnSpPr>
          <p:nvPr/>
        </p:nvCxnSpPr>
        <p:spPr>
          <a:xfrm rot="10800000" flipV="1">
            <a:off x="8124981" y="3870760"/>
            <a:ext cx="169930" cy="1908839"/>
          </a:xfrm>
          <a:prstGeom prst="bentConnector3">
            <a:avLst>
              <a:gd name="adj1" fmla="val 2345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upa 85">
            <a:extLst>
              <a:ext uri="{FF2B5EF4-FFF2-40B4-BE49-F238E27FC236}">
                <a16:creationId xmlns:a16="http://schemas.microsoft.com/office/drawing/2014/main" id="{809956F1-F1DE-4FDE-94D4-F98B95BDC9E7}"/>
              </a:ext>
            </a:extLst>
          </p:cNvPr>
          <p:cNvGrpSpPr/>
          <p:nvPr/>
        </p:nvGrpSpPr>
        <p:grpSpPr>
          <a:xfrm>
            <a:off x="10099382" y="5430102"/>
            <a:ext cx="1669163" cy="697476"/>
            <a:chOff x="9859897" y="5776691"/>
            <a:chExt cx="2186170" cy="966333"/>
          </a:xfrm>
        </p:grpSpPr>
        <p:sp>
          <p:nvSpPr>
            <p:cNvPr id="79" name="Prostokąt 78">
              <a:extLst>
                <a:ext uri="{FF2B5EF4-FFF2-40B4-BE49-F238E27FC236}">
                  <a16:creationId xmlns:a16="http://schemas.microsoft.com/office/drawing/2014/main" id="{AB3CF4BA-00A5-4E54-A702-10490E7AFF80}"/>
                </a:ext>
              </a:extLst>
            </p:cNvPr>
            <p:cNvSpPr/>
            <p:nvPr/>
          </p:nvSpPr>
          <p:spPr>
            <a:xfrm>
              <a:off x="9859897" y="5776691"/>
              <a:ext cx="2133961" cy="966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ln>
                  <a:solidFill>
                    <a:sysClr val="windowText" lastClr="000000"/>
                  </a:solidFill>
                </a:ln>
              </a:endParaRPr>
            </a:p>
          </p:txBody>
        </p:sp>
        <p:pic>
          <p:nvPicPr>
            <p:cNvPr id="80" name="Obraz 79">
              <a:extLst>
                <a:ext uri="{FF2B5EF4-FFF2-40B4-BE49-F238E27FC236}">
                  <a16:creationId xmlns:a16="http://schemas.microsoft.com/office/drawing/2014/main" id="{9D3CE227-E5B3-481D-9001-5DA9E878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10301" y="5796034"/>
              <a:ext cx="1629002" cy="924054"/>
            </a:xfrm>
            <a:prstGeom prst="rect">
              <a:avLst/>
            </a:prstGeom>
          </p:spPr>
        </p:pic>
        <p:pic>
          <p:nvPicPr>
            <p:cNvPr id="81" name="Obraz 80">
              <a:extLst>
                <a:ext uri="{FF2B5EF4-FFF2-40B4-BE49-F238E27FC236}">
                  <a16:creationId xmlns:a16="http://schemas.microsoft.com/office/drawing/2014/main" id="{6769AF3F-E4E8-4AD8-BE12-F5E7C256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2561" y="5875564"/>
              <a:ext cx="1653506" cy="558505"/>
            </a:xfrm>
            <a:prstGeom prst="rect">
              <a:avLst/>
            </a:prstGeom>
          </p:spPr>
        </p:pic>
      </p:grpSp>
      <p:cxnSp>
        <p:nvCxnSpPr>
          <p:cNvPr id="90" name="Łącznik: łamany 89">
            <a:extLst>
              <a:ext uri="{FF2B5EF4-FFF2-40B4-BE49-F238E27FC236}">
                <a16:creationId xmlns:a16="http://schemas.microsoft.com/office/drawing/2014/main" id="{EFB11260-EEC0-4180-A947-7D66E5716DC8}"/>
              </a:ext>
            </a:extLst>
          </p:cNvPr>
          <p:cNvCxnSpPr>
            <a:cxnSpLocks/>
          </p:cNvCxnSpPr>
          <p:nvPr/>
        </p:nvCxnSpPr>
        <p:spPr>
          <a:xfrm>
            <a:off x="11330107" y="4383522"/>
            <a:ext cx="438438" cy="1462164"/>
          </a:xfrm>
          <a:prstGeom prst="bentConnector3">
            <a:avLst>
              <a:gd name="adj1" fmla="val 1521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1828800"/>
            <a:ext cx="5479261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learn-sth-new-elt-1 notebook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get data from raw layer and save to curated layer with proper partitioning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learn-sth-new-elt-2 notebook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get data from curated, get unique list of songs, enrich with data from Spotify API, add columns, save to enriched layer as song (dimension) and playlist (fact table)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learn-sth-new-elt-3 </a:t>
            </a:r>
            <a:r>
              <a:rPr lang="en-US" sz="1600" b="1" dirty="0" err="1">
                <a:latin typeface="+mj-lt"/>
              </a:rPr>
              <a:t>notebok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create the database and tables inside </a:t>
            </a:r>
            <a:r>
              <a:rPr lang="en-US" sz="1600" dirty="0" err="1">
                <a:latin typeface="+mj-lt"/>
              </a:rPr>
              <a:t>databricks</a:t>
            </a:r>
            <a:r>
              <a:rPr lang="en-US" sz="1600" dirty="0">
                <a:latin typeface="+mj-lt"/>
              </a:rPr>
              <a:t> to be able to connect from 3</a:t>
            </a:r>
            <a:r>
              <a:rPr lang="en-US" sz="1600" baseline="30000" dirty="0">
                <a:latin typeface="+mj-lt"/>
              </a:rPr>
              <a:t>rd</a:t>
            </a:r>
            <a:r>
              <a:rPr lang="en-US" sz="1600" dirty="0">
                <a:latin typeface="+mj-lt"/>
              </a:rPr>
              <a:t> party tools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learn-sth-new-elt-4 notebook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create data for machine learning, first unique list of songs, second unique list of radio + year + month, cross join and combine with current playlist, save to analytics layer, save on month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 err="1"/>
              <a:t>databricks</a:t>
            </a:r>
            <a:endParaRPr lang="en-US" spc="3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a 1">
            <a:extLst>
              <a:ext uri="{FF2B5EF4-FFF2-40B4-BE49-F238E27FC236}">
                <a16:creationId xmlns:a16="http://schemas.microsoft.com/office/drawing/2014/main" id="{7C402BB3-F024-4F8C-AA86-2E13D79AAC44}"/>
              </a:ext>
            </a:extLst>
          </p:cNvPr>
          <p:cNvGrpSpPr/>
          <p:nvPr/>
        </p:nvGrpSpPr>
        <p:grpSpPr>
          <a:xfrm>
            <a:off x="8153400" y="1928264"/>
            <a:ext cx="3318221" cy="3257214"/>
            <a:chOff x="8153400" y="1928264"/>
            <a:chExt cx="3318221" cy="3257214"/>
          </a:xfrm>
        </p:grpSpPr>
        <p:sp>
          <p:nvSpPr>
            <p:cNvPr id="38" name="Prostokąt 37">
              <a:extLst>
                <a:ext uri="{FF2B5EF4-FFF2-40B4-BE49-F238E27FC236}">
                  <a16:creationId xmlns:a16="http://schemas.microsoft.com/office/drawing/2014/main" id="{E2E21179-D637-4A4F-BCDD-17469938008F}"/>
                </a:ext>
              </a:extLst>
            </p:cNvPr>
            <p:cNvSpPr/>
            <p:nvPr/>
          </p:nvSpPr>
          <p:spPr>
            <a:xfrm>
              <a:off x="8153400" y="1928264"/>
              <a:ext cx="3318221" cy="32572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84C1BF9B-C0A3-4AFF-AE93-4BAE387B3A5C}"/>
                </a:ext>
              </a:extLst>
            </p:cNvPr>
            <p:cNvSpPr txBox="1">
              <a:spLocks/>
            </p:cNvSpPr>
            <p:nvPr/>
          </p:nvSpPr>
          <p:spPr>
            <a:xfrm>
              <a:off x="8153400" y="1928264"/>
              <a:ext cx="3318221" cy="6974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pc="300" dirty="0"/>
                <a:t>data lake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D6A70592-F6B1-4E4D-9317-51619C22E55B}"/>
              </a:ext>
            </a:extLst>
          </p:cNvPr>
          <p:cNvGrpSpPr/>
          <p:nvPr/>
        </p:nvGrpSpPr>
        <p:grpSpPr>
          <a:xfrm>
            <a:off x="8294911" y="2625740"/>
            <a:ext cx="3035195" cy="461665"/>
            <a:chOff x="8294911" y="2625740"/>
            <a:chExt cx="3035195" cy="461665"/>
          </a:xfrm>
        </p:grpSpPr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1D2C1EA1-D12D-4736-90F0-46503B53C458}"/>
                </a:ext>
              </a:extLst>
            </p:cNvPr>
            <p:cNvSpPr/>
            <p:nvPr/>
          </p:nvSpPr>
          <p:spPr>
            <a:xfrm>
              <a:off x="8294911" y="2625740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1" name="pole tekstowe 40">
              <a:extLst>
                <a:ext uri="{FF2B5EF4-FFF2-40B4-BE49-F238E27FC236}">
                  <a16:creationId xmlns:a16="http://schemas.microsoft.com/office/drawing/2014/main" id="{C151CD06-51FE-4774-A933-B16243FDC7EF}"/>
                </a:ext>
              </a:extLst>
            </p:cNvPr>
            <p:cNvSpPr txBox="1"/>
            <p:nvPr/>
          </p:nvSpPr>
          <p:spPr>
            <a:xfrm>
              <a:off x="8294911" y="2625740"/>
              <a:ext cx="30351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raw</a:t>
              </a:r>
              <a:endParaRPr lang="pl-PL" sz="2400" dirty="0"/>
            </a:p>
          </p:txBody>
        </p: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90AA18B4-D1B5-4913-ABF5-30925289DE08}"/>
              </a:ext>
            </a:extLst>
          </p:cNvPr>
          <p:cNvGrpSpPr/>
          <p:nvPr/>
        </p:nvGrpSpPr>
        <p:grpSpPr>
          <a:xfrm>
            <a:off x="8294911" y="3132834"/>
            <a:ext cx="3035195" cy="461665"/>
            <a:chOff x="8294911" y="3132834"/>
            <a:chExt cx="3035195" cy="461665"/>
          </a:xfrm>
        </p:grpSpPr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A7209AD-5D62-4996-9909-560DF077D2FD}"/>
                </a:ext>
              </a:extLst>
            </p:cNvPr>
            <p:cNvSpPr/>
            <p:nvPr/>
          </p:nvSpPr>
          <p:spPr>
            <a:xfrm>
              <a:off x="8294911" y="3132834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3" name="pole tekstowe 42">
              <a:extLst>
                <a:ext uri="{FF2B5EF4-FFF2-40B4-BE49-F238E27FC236}">
                  <a16:creationId xmlns:a16="http://schemas.microsoft.com/office/drawing/2014/main" id="{E75E3DA0-6C58-4B4C-9247-7FDB98CEFD12}"/>
                </a:ext>
              </a:extLst>
            </p:cNvPr>
            <p:cNvSpPr txBox="1"/>
            <p:nvPr/>
          </p:nvSpPr>
          <p:spPr>
            <a:xfrm>
              <a:off x="8294911" y="3132834"/>
              <a:ext cx="30351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curated</a:t>
              </a:r>
              <a:endParaRPr lang="pl-PL" sz="2400" dirty="0"/>
            </a:p>
          </p:txBody>
        </p: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C48680B-7F7C-469D-94B0-705F1785AB37}"/>
              </a:ext>
            </a:extLst>
          </p:cNvPr>
          <p:cNvGrpSpPr/>
          <p:nvPr/>
        </p:nvGrpSpPr>
        <p:grpSpPr>
          <a:xfrm>
            <a:off x="8294911" y="3639928"/>
            <a:ext cx="3035195" cy="461665"/>
            <a:chOff x="8294911" y="3639928"/>
            <a:chExt cx="3035195" cy="461665"/>
          </a:xfrm>
        </p:grpSpPr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A8F7EDAD-313C-4384-A790-37E28A2A3F47}"/>
                </a:ext>
              </a:extLst>
            </p:cNvPr>
            <p:cNvSpPr/>
            <p:nvPr/>
          </p:nvSpPr>
          <p:spPr>
            <a:xfrm>
              <a:off x="8294911" y="3639928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5" name="pole tekstowe 44">
              <a:extLst>
                <a:ext uri="{FF2B5EF4-FFF2-40B4-BE49-F238E27FC236}">
                  <a16:creationId xmlns:a16="http://schemas.microsoft.com/office/drawing/2014/main" id="{077792E0-78D9-422E-BEB3-E4E88F261897}"/>
                </a:ext>
              </a:extLst>
            </p:cNvPr>
            <p:cNvSpPr txBox="1"/>
            <p:nvPr/>
          </p:nvSpPr>
          <p:spPr>
            <a:xfrm>
              <a:off x="8294911" y="3639928"/>
              <a:ext cx="30351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enriched</a:t>
              </a:r>
              <a:endParaRPr lang="pl-PL" sz="2400" dirty="0"/>
            </a:p>
          </p:txBody>
        </p:sp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E06AFEF-3387-49FE-945D-DEADA7625440}"/>
              </a:ext>
            </a:extLst>
          </p:cNvPr>
          <p:cNvGrpSpPr/>
          <p:nvPr/>
        </p:nvGrpSpPr>
        <p:grpSpPr>
          <a:xfrm>
            <a:off x="8294912" y="4142951"/>
            <a:ext cx="3035195" cy="461665"/>
            <a:chOff x="8294912" y="4142951"/>
            <a:chExt cx="3035195" cy="461665"/>
          </a:xfrm>
        </p:grpSpPr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FDADD273-4C22-4292-ACF4-A1E66FB8F1EC}"/>
                </a:ext>
              </a:extLst>
            </p:cNvPr>
            <p:cNvSpPr/>
            <p:nvPr/>
          </p:nvSpPr>
          <p:spPr>
            <a:xfrm>
              <a:off x="8294912" y="4142951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10795D7B-BAE1-4F76-B580-E524D7B93488}"/>
                </a:ext>
              </a:extLst>
            </p:cNvPr>
            <p:cNvSpPr txBox="1"/>
            <p:nvPr/>
          </p:nvSpPr>
          <p:spPr>
            <a:xfrm>
              <a:off x="8294912" y="4142951"/>
              <a:ext cx="30351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analytics</a:t>
              </a:r>
              <a:endParaRPr lang="pl-PL" sz="2400" dirty="0"/>
            </a:p>
          </p:txBody>
        </p:sp>
      </p:grpSp>
      <p:cxnSp>
        <p:nvCxnSpPr>
          <p:cNvPr id="4" name="Łącznik: łamany 3">
            <a:extLst>
              <a:ext uri="{FF2B5EF4-FFF2-40B4-BE49-F238E27FC236}">
                <a16:creationId xmlns:a16="http://schemas.microsoft.com/office/drawing/2014/main" id="{0795C469-9C0F-4168-A364-6A187B02AF1F}"/>
              </a:ext>
            </a:extLst>
          </p:cNvPr>
          <p:cNvCxnSpPr>
            <a:stCxn id="41" idx="1"/>
            <a:endCxn id="43" idx="1"/>
          </p:cNvCxnSpPr>
          <p:nvPr/>
        </p:nvCxnSpPr>
        <p:spPr>
          <a:xfrm rot="10800000" flipV="1">
            <a:off x="8294911" y="2856573"/>
            <a:ext cx="12700" cy="507094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Łącznik: łamany 63">
            <a:extLst>
              <a:ext uri="{FF2B5EF4-FFF2-40B4-BE49-F238E27FC236}">
                <a16:creationId xmlns:a16="http://schemas.microsoft.com/office/drawing/2014/main" id="{B760D77D-97C8-4C9B-B037-1E9736FAB3EB}"/>
              </a:ext>
            </a:extLst>
          </p:cNvPr>
          <p:cNvCxnSpPr>
            <a:cxnSpLocks/>
            <a:stCxn id="43" idx="1"/>
            <a:endCxn id="45" idx="1"/>
          </p:cNvCxnSpPr>
          <p:nvPr/>
        </p:nvCxnSpPr>
        <p:spPr>
          <a:xfrm rot="10800000" flipV="1">
            <a:off x="8294911" y="3363667"/>
            <a:ext cx="12700" cy="507094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Łącznik: łamany 66">
            <a:extLst>
              <a:ext uri="{FF2B5EF4-FFF2-40B4-BE49-F238E27FC236}">
                <a16:creationId xmlns:a16="http://schemas.microsoft.com/office/drawing/2014/main" id="{A10789CB-BE65-4354-BC53-8CA39272E14D}"/>
              </a:ext>
            </a:extLst>
          </p:cNvPr>
          <p:cNvCxnSpPr>
            <a:cxnSpLocks/>
            <a:stCxn id="45" idx="1"/>
            <a:endCxn id="47" idx="1"/>
          </p:cNvCxnSpPr>
          <p:nvPr/>
        </p:nvCxnSpPr>
        <p:spPr>
          <a:xfrm rot="10800000" flipH="1" flipV="1">
            <a:off x="8294910" y="3870760"/>
            <a:ext cx="1" cy="503023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>
            <a:extLst>
              <a:ext uri="{FF2B5EF4-FFF2-40B4-BE49-F238E27FC236}">
                <a16:creationId xmlns:a16="http://schemas.microsoft.com/office/drawing/2014/main" id="{82B41336-DABC-48F7-8277-88DABF083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38994" y="3735555"/>
            <a:ext cx="4394810" cy="6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042DFD6C-3038-4784-8C4C-AB69FB645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981" y="5431621"/>
            <a:ext cx="1391913" cy="6959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Łącznik: łamany 74">
            <a:extLst>
              <a:ext uri="{FF2B5EF4-FFF2-40B4-BE49-F238E27FC236}">
                <a16:creationId xmlns:a16="http://schemas.microsoft.com/office/drawing/2014/main" id="{1EDA2ADC-E640-4C9F-BA37-E282B12147B5}"/>
              </a:ext>
            </a:extLst>
          </p:cNvPr>
          <p:cNvCxnSpPr>
            <a:cxnSpLocks/>
            <a:stCxn id="45" idx="1"/>
            <a:endCxn id="74" idx="1"/>
          </p:cNvCxnSpPr>
          <p:nvPr/>
        </p:nvCxnSpPr>
        <p:spPr>
          <a:xfrm rot="10800000" flipV="1">
            <a:off x="8124981" y="3870760"/>
            <a:ext cx="169930" cy="1908839"/>
          </a:xfrm>
          <a:prstGeom prst="bentConnector3">
            <a:avLst>
              <a:gd name="adj1" fmla="val 2345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upa 85">
            <a:extLst>
              <a:ext uri="{FF2B5EF4-FFF2-40B4-BE49-F238E27FC236}">
                <a16:creationId xmlns:a16="http://schemas.microsoft.com/office/drawing/2014/main" id="{809956F1-F1DE-4FDE-94D4-F98B95BDC9E7}"/>
              </a:ext>
            </a:extLst>
          </p:cNvPr>
          <p:cNvGrpSpPr/>
          <p:nvPr/>
        </p:nvGrpSpPr>
        <p:grpSpPr>
          <a:xfrm>
            <a:off x="10099382" y="5430102"/>
            <a:ext cx="1669163" cy="697476"/>
            <a:chOff x="9859897" y="5776691"/>
            <a:chExt cx="2186170" cy="966333"/>
          </a:xfrm>
        </p:grpSpPr>
        <p:sp>
          <p:nvSpPr>
            <p:cNvPr id="79" name="Prostokąt 78">
              <a:extLst>
                <a:ext uri="{FF2B5EF4-FFF2-40B4-BE49-F238E27FC236}">
                  <a16:creationId xmlns:a16="http://schemas.microsoft.com/office/drawing/2014/main" id="{AB3CF4BA-00A5-4E54-A702-10490E7AFF80}"/>
                </a:ext>
              </a:extLst>
            </p:cNvPr>
            <p:cNvSpPr/>
            <p:nvPr/>
          </p:nvSpPr>
          <p:spPr>
            <a:xfrm>
              <a:off x="9859897" y="5776691"/>
              <a:ext cx="2133961" cy="966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ln>
                  <a:solidFill>
                    <a:sysClr val="windowText" lastClr="000000"/>
                  </a:solidFill>
                </a:ln>
              </a:endParaRPr>
            </a:p>
          </p:txBody>
        </p:sp>
        <p:pic>
          <p:nvPicPr>
            <p:cNvPr id="80" name="Obraz 79">
              <a:extLst>
                <a:ext uri="{FF2B5EF4-FFF2-40B4-BE49-F238E27FC236}">
                  <a16:creationId xmlns:a16="http://schemas.microsoft.com/office/drawing/2014/main" id="{9D3CE227-E5B3-481D-9001-5DA9E878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10301" y="5796034"/>
              <a:ext cx="1629002" cy="924054"/>
            </a:xfrm>
            <a:prstGeom prst="rect">
              <a:avLst/>
            </a:prstGeom>
          </p:spPr>
        </p:pic>
        <p:pic>
          <p:nvPicPr>
            <p:cNvPr id="81" name="Obraz 80">
              <a:extLst>
                <a:ext uri="{FF2B5EF4-FFF2-40B4-BE49-F238E27FC236}">
                  <a16:creationId xmlns:a16="http://schemas.microsoft.com/office/drawing/2014/main" id="{6769AF3F-E4E8-4AD8-BE12-F5E7C256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2561" y="5875564"/>
              <a:ext cx="1653506" cy="558505"/>
            </a:xfrm>
            <a:prstGeom prst="rect">
              <a:avLst/>
            </a:prstGeom>
          </p:spPr>
        </p:pic>
      </p:grpSp>
      <p:cxnSp>
        <p:nvCxnSpPr>
          <p:cNvPr id="90" name="Łącznik: łamany 89">
            <a:extLst>
              <a:ext uri="{FF2B5EF4-FFF2-40B4-BE49-F238E27FC236}">
                <a16:creationId xmlns:a16="http://schemas.microsoft.com/office/drawing/2014/main" id="{EFB11260-EEC0-4180-A947-7D66E5716DC8}"/>
              </a:ext>
            </a:extLst>
          </p:cNvPr>
          <p:cNvCxnSpPr>
            <a:cxnSpLocks/>
          </p:cNvCxnSpPr>
          <p:nvPr/>
        </p:nvCxnSpPr>
        <p:spPr>
          <a:xfrm>
            <a:off x="11330107" y="4383522"/>
            <a:ext cx="438438" cy="1462164"/>
          </a:xfrm>
          <a:prstGeom prst="bentConnector3">
            <a:avLst>
              <a:gd name="adj1" fmla="val 1521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az 12">
            <a:extLst>
              <a:ext uri="{FF2B5EF4-FFF2-40B4-BE49-F238E27FC236}">
                <a16:creationId xmlns:a16="http://schemas.microsoft.com/office/drawing/2014/main" id="{F3D21D4B-7E5C-40DA-93A2-2716F61EF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978" y="1302880"/>
            <a:ext cx="6398379" cy="1475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ACD141AD-D61D-4616-9B4A-F220AB223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8" y="2856573"/>
            <a:ext cx="6398379" cy="2039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Strzałka: zakrzywiona w prawo 33">
            <a:extLst>
              <a:ext uri="{FF2B5EF4-FFF2-40B4-BE49-F238E27FC236}">
                <a16:creationId xmlns:a16="http://schemas.microsoft.com/office/drawing/2014/main" id="{8C303506-902C-4539-BDE6-24C8D1AF56CE}"/>
              </a:ext>
            </a:extLst>
          </p:cNvPr>
          <p:cNvSpPr/>
          <p:nvPr/>
        </p:nvSpPr>
        <p:spPr>
          <a:xfrm>
            <a:off x="70885" y="2201954"/>
            <a:ext cx="566823" cy="1309237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2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demo</a:t>
            </a:r>
            <a:br>
              <a:rPr lang="en-US" spc="300" dirty="0"/>
            </a:br>
            <a:r>
              <a:rPr lang="en-US" spc="300" dirty="0" err="1"/>
              <a:t>databricks</a:t>
            </a:r>
            <a:endParaRPr lang="en-US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814820A1-D515-43E3-ADD7-477C7C79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5" y="2043245"/>
            <a:ext cx="6063094" cy="3659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066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rostokąt 111">
            <a:extLst>
              <a:ext uri="{FF2B5EF4-FFF2-40B4-BE49-F238E27FC236}">
                <a16:creationId xmlns:a16="http://schemas.microsoft.com/office/drawing/2014/main" id="{9F523195-BA6C-4842-ABBE-5369B757DA17}"/>
              </a:ext>
            </a:extLst>
          </p:cNvPr>
          <p:cNvSpPr/>
          <p:nvPr/>
        </p:nvSpPr>
        <p:spPr>
          <a:xfrm>
            <a:off x="4642246" y="2006917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1" name="Prostokąt 110">
            <a:extLst>
              <a:ext uri="{FF2B5EF4-FFF2-40B4-BE49-F238E27FC236}">
                <a16:creationId xmlns:a16="http://schemas.microsoft.com/office/drawing/2014/main" id="{25DEA753-F83D-4B1A-90A3-B5B157E3C173}"/>
              </a:ext>
            </a:extLst>
          </p:cNvPr>
          <p:cNvSpPr/>
          <p:nvPr/>
        </p:nvSpPr>
        <p:spPr>
          <a:xfrm>
            <a:off x="4642246" y="3096536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0" name="Prostokąt 109">
            <a:extLst>
              <a:ext uri="{FF2B5EF4-FFF2-40B4-BE49-F238E27FC236}">
                <a16:creationId xmlns:a16="http://schemas.microsoft.com/office/drawing/2014/main" id="{89D82093-8DBA-4F8F-A8D4-F726AA1A7201}"/>
              </a:ext>
            </a:extLst>
          </p:cNvPr>
          <p:cNvSpPr/>
          <p:nvPr/>
        </p:nvSpPr>
        <p:spPr>
          <a:xfrm>
            <a:off x="4642247" y="4251144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9" name="Prostokąt 108">
            <a:extLst>
              <a:ext uri="{FF2B5EF4-FFF2-40B4-BE49-F238E27FC236}">
                <a16:creationId xmlns:a16="http://schemas.microsoft.com/office/drawing/2014/main" id="{4A5066A7-38FE-4721-84C3-48448B277F1A}"/>
              </a:ext>
            </a:extLst>
          </p:cNvPr>
          <p:cNvSpPr/>
          <p:nvPr/>
        </p:nvSpPr>
        <p:spPr>
          <a:xfrm>
            <a:off x="2365770" y="425935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4" name="Prostokąt 103">
            <a:extLst>
              <a:ext uri="{FF2B5EF4-FFF2-40B4-BE49-F238E27FC236}">
                <a16:creationId xmlns:a16="http://schemas.microsoft.com/office/drawing/2014/main" id="{7E8C23D2-BED5-45FF-B8A8-8717CE8D4771}"/>
              </a:ext>
            </a:extLst>
          </p:cNvPr>
          <p:cNvSpPr/>
          <p:nvPr/>
        </p:nvSpPr>
        <p:spPr>
          <a:xfrm>
            <a:off x="6865237" y="556003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ADEF7CFE-F5F6-4A02-8B0D-E76B8B6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41" y="5579381"/>
            <a:ext cx="1629002" cy="924054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2B9E2F-2C27-4991-BBD6-F16DB4C3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92" y="2380784"/>
            <a:ext cx="1878165" cy="6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radio playlist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19D161-8BDE-448E-B703-363A196B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67" y="4655764"/>
            <a:ext cx="1781006" cy="2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7E06B0-083E-4969-9F5A-D1982FE4B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01" y="3312306"/>
            <a:ext cx="1538945" cy="3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5EF30B39-0867-45A4-9591-32A3F61C80B0}"/>
              </a:ext>
            </a:extLst>
          </p:cNvPr>
          <p:cNvCxnSpPr>
            <a:cxnSpLocks/>
          </p:cNvCxnSpPr>
          <p:nvPr/>
        </p:nvCxnSpPr>
        <p:spPr>
          <a:xfrm>
            <a:off x="5769001" y="2892405"/>
            <a:ext cx="0" cy="454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Obraz 2050">
            <a:extLst>
              <a:ext uri="{FF2B5EF4-FFF2-40B4-BE49-F238E27FC236}">
                <a16:creationId xmlns:a16="http://schemas.microsoft.com/office/drawing/2014/main" id="{D507B2E4-A1CF-4B69-87DF-AAFD3D54E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758" y="4294219"/>
            <a:ext cx="1562318" cy="924054"/>
          </a:xfrm>
          <a:prstGeom prst="rect">
            <a:avLst/>
          </a:prstGeom>
        </p:spPr>
      </p:pic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0CC6AC39-D5DD-48FA-ADCB-ED333B6D17D0}"/>
              </a:ext>
            </a:extLst>
          </p:cNvPr>
          <p:cNvCxnSpPr>
            <a:cxnSpLocks/>
          </p:cNvCxnSpPr>
          <p:nvPr/>
        </p:nvCxnSpPr>
        <p:spPr>
          <a:xfrm>
            <a:off x="5769855" y="3808039"/>
            <a:ext cx="0" cy="59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C2DE7A-C688-4B3D-A88D-37765E9A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584" y="5761477"/>
            <a:ext cx="1562318" cy="78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DCA39A01-0A68-4CED-A3A9-9AEE1A9C24F1}"/>
              </a:ext>
            </a:extLst>
          </p:cNvPr>
          <p:cNvCxnSpPr>
            <a:cxnSpLocks/>
          </p:cNvCxnSpPr>
          <p:nvPr/>
        </p:nvCxnSpPr>
        <p:spPr>
          <a:xfrm>
            <a:off x="3432750" y="5020673"/>
            <a:ext cx="0" cy="864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B643A8A7-D1B9-4EFA-91E1-7CCC93B18331}"/>
              </a:ext>
            </a:extLst>
          </p:cNvPr>
          <p:cNvCxnSpPr>
            <a:cxnSpLocks/>
          </p:cNvCxnSpPr>
          <p:nvPr/>
        </p:nvCxnSpPr>
        <p:spPr>
          <a:xfrm flipV="1">
            <a:off x="4343928" y="4802531"/>
            <a:ext cx="596636" cy="24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E8647A33-6AB1-4A8E-9F43-27C53A07F638}"/>
              </a:ext>
            </a:extLst>
          </p:cNvPr>
          <p:cNvSpPr txBox="1">
            <a:spLocks/>
          </p:cNvSpPr>
          <p:nvPr/>
        </p:nvSpPr>
        <p:spPr>
          <a:xfrm>
            <a:off x="5567544" y="4339223"/>
            <a:ext cx="811174" cy="607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spc="300" dirty="0"/>
              <a:t>data</a:t>
            </a:r>
            <a:br>
              <a:rPr lang="en-US" sz="1800" spc="300" dirty="0"/>
            </a:br>
            <a:r>
              <a:rPr lang="en-US" sz="1800" spc="300" dirty="0"/>
              <a:t>lake</a:t>
            </a:r>
          </a:p>
        </p:txBody>
      </p:sp>
      <p:pic>
        <p:nvPicPr>
          <p:cNvPr id="70" name="Obraz 69">
            <a:extLst>
              <a:ext uri="{FF2B5EF4-FFF2-40B4-BE49-F238E27FC236}">
                <a16:creationId xmlns:a16="http://schemas.microsoft.com/office/drawing/2014/main" id="{DD963AF8-95C3-4A99-89C7-DEDA4AF21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01" y="5658911"/>
            <a:ext cx="1653506" cy="558505"/>
          </a:xfrm>
          <a:prstGeom prst="rect">
            <a:avLst/>
          </a:prstGeom>
        </p:spPr>
      </p:pic>
      <p:cxnSp>
        <p:nvCxnSpPr>
          <p:cNvPr id="74" name="Łącznik: łamany 73">
            <a:extLst>
              <a:ext uri="{FF2B5EF4-FFF2-40B4-BE49-F238E27FC236}">
                <a16:creationId xmlns:a16="http://schemas.microsoft.com/office/drawing/2014/main" id="{DB0D3A85-CBCA-463B-B257-FBFA35331620}"/>
              </a:ext>
            </a:extLst>
          </p:cNvPr>
          <p:cNvCxnSpPr>
            <a:cxnSpLocks/>
          </p:cNvCxnSpPr>
          <p:nvPr/>
        </p:nvCxnSpPr>
        <p:spPr>
          <a:xfrm>
            <a:off x="6634263" y="4661925"/>
            <a:ext cx="1324950" cy="9174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Kształt litery L 76">
            <a:extLst>
              <a:ext uri="{FF2B5EF4-FFF2-40B4-BE49-F238E27FC236}">
                <a16:creationId xmlns:a16="http://schemas.microsoft.com/office/drawing/2014/main" id="{BD0306BB-3761-4916-80D8-D8061DB0E5C6}"/>
              </a:ext>
            </a:extLst>
          </p:cNvPr>
          <p:cNvSpPr/>
          <p:nvPr/>
        </p:nvSpPr>
        <p:spPr>
          <a:xfrm rot="10800000">
            <a:off x="4708545" y="4242255"/>
            <a:ext cx="4342862" cy="2347752"/>
          </a:xfrm>
          <a:prstGeom prst="corner">
            <a:avLst>
              <a:gd name="adj1" fmla="val 43287"/>
              <a:gd name="adj2" fmla="val 97003"/>
            </a:avLst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Prostokąt 77">
            <a:extLst>
              <a:ext uri="{FF2B5EF4-FFF2-40B4-BE49-F238E27FC236}">
                <a16:creationId xmlns:a16="http://schemas.microsoft.com/office/drawing/2014/main" id="{B8319933-929F-4CB2-8B51-C3E1524B5EDD}"/>
              </a:ext>
            </a:extLst>
          </p:cNvPr>
          <p:cNvSpPr/>
          <p:nvPr/>
        </p:nvSpPr>
        <p:spPr>
          <a:xfrm>
            <a:off x="4708545" y="2233861"/>
            <a:ext cx="2067660" cy="169948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7" name="Prostokąt 126">
            <a:extLst>
              <a:ext uri="{FF2B5EF4-FFF2-40B4-BE49-F238E27FC236}">
                <a16:creationId xmlns:a16="http://schemas.microsoft.com/office/drawing/2014/main" id="{E101D47A-EA25-44E2-8ABA-B4BDC718C446}"/>
              </a:ext>
            </a:extLst>
          </p:cNvPr>
          <p:cNvSpPr/>
          <p:nvPr/>
        </p:nvSpPr>
        <p:spPr>
          <a:xfrm>
            <a:off x="2321770" y="5586214"/>
            <a:ext cx="2215644" cy="100379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8" name="Prostokąt 127">
            <a:extLst>
              <a:ext uri="{FF2B5EF4-FFF2-40B4-BE49-F238E27FC236}">
                <a16:creationId xmlns:a16="http://schemas.microsoft.com/office/drawing/2014/main" id="{EE3C369C-6E74-471D-A369-7DBD16F1B660}"/>
              </a:ext>
            </a:extLst>
          </p:cNvPr>
          <p:cNvSpPr/>
          <p:nvPr/>
        </p:nvSpPr>
        <p:spPr>
          <a:xfrm>
            <a:off x="2321769" y="4242256"/>
            <a:ext cx="2215645" cy="100517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E727A221-D20D-4A05-9FE5-051A5D65322F}"/>
              </a:ext>
            </a:extLst>
          </p:cNvPr>
          <p:cNvSpPr txBox="1">
            <a:spLocks/>
          </p:cNvSpPr>
          <p:nvPr/>
        </p:nvSpPr>
        <p:spPr>
          <a:xfrm>
            <a:off x="4301716" y="6238317"/>
            <a:ext cx="15623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49933274-3385-4C18-9673-F4732538FA7B}"/>
              </a:ext>
            </a:extLst>
          </p:cNvPr>
          <p:cNvSpPr txBox="1">
            <a:spLocks/>
          </p:cNvSpPr>
          <p:nvPr/>
        </p:nvSpPr>
        <p:spPr>
          <a:xfrm>
            <a:off x="5684280" y="1790597"/>
            <a:ext cx="1388876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11DEF5DD-ED11-49FB-A8FA-EA55A51C1D49}"/>
              </a:ext>
            </a:extLst>
          </p:cNvPr>
          <p:cNvSpPr txBox="1">
            <a:spLocks/>
          </p:cNvSpPr>
          <p:nvPr/>
        </p:nvSpPr>
        <p:spPr>
          <a:xfrm>
            <a:off x="7737821" y="3775543"/>
            <a:ext cx="15957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azure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C15D7F2F-C01C-4B5C-B51D-CEDA7129A9F1}"/>
              </a:ext>
            </a:extLst>
          </p:cNvPr>
          <p:cNvSpPr txBox="1">
            <a:spLocks/>
          </p:cNvSpPr>
          <p:nvPr/>
        </p:nvSpPr>
        <p:spPr>
          <a:xfrm>
            <a:off x="1930268" y="3774647"/>
            <a:ext cx="1565284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aws</a:t>
            </a:r>
            <a:endParaRPr lang="en-US" sz="3200" b="1" spc="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7DEE17A4-AD45-41B2-BD50-E34C4EE4FB2D}"/>
              </a:ext>
            </a:extLst>
          </p:cNvPr>
          <p:cNvSpPr/>
          <p:nvPr/>
        </p:nvSpPr>
        <p:spPr>
          <a:xfrm>
            <a:off x="4537414" y="1766545"/>
            <a:ext cx="2371114" cy="3688202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08E90775-0037-4ED4-80F9-7D295C0E26A1}"/>
              </a:ext>
            </a:extLst>
          </p:cNvPr>
          <p:cNvSpPr/>
          <p:nvPr/>
        </p:nvSpPr>
        <p:spPr>
          <a:xfrm>
            <a:off x="2161842" y="3872753"/>
            <a:ext cx="2371114" cy="1581994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317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0244563-846A-453D-9205-51E30D16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08" y="1659952"/>
            <a:ext cx="2217546" cy="110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Power BI -</a:t>
            </a:r>
            <a:r>
              <a:rPr lang="en-US" sz="2400" dirty="0">
                <a:latin typeface="+mj-lt"/>
              </a:rPr>
              <a:t> is a business analytics service by Microsoft. It aims to provide </a:t>
            </a:r>
            <a:r>
              <a:rPr lang="en-US" sz="2400" b="1" dirty="0">
                <a:latin typeface="+mj-lt"/>
              </a:rPr>
              <a:t>interactive visualizations and business intelligence capabilities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Uses the tabular and in memory compression</a:t>
            </a:r>
            <a:r>
              <a:rPr lang="en-US" sz="2400" dirty="0">
                <a:latin typeface="+mj-lt"/>
              </a:rPr>
              <a:t> to provide the high performance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Desktop version completely free</a:t>
            </a:r>
            <a:r>
              <a:rPr lang="en-US" sz="2400" dirty="0">
                <a:latin typeface="+mj-lt"/>
              </a:rPr>
              <a:t>, also available as cloud service for sharing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Read more: </a:t>
            </a:r>
            <a:r>
              <a:rPr lang="en-US" sz="2400" dirty="0">
                <a:latin typeface="+mj-lt"/>
              </a:rPr>
              <a:t>[</a:t>
            </a:r>
            <a:r>
              <a:rPr lang="en-US" sz="2400" b="1" dirty="0">
                <a:solidFill>
                  <a:srgbClr val="FBAB28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dirty="0">
                <a:latin typeface="+mj-lt"/>
                <a:hlinkClick r:id="rId5"/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b="1" dirty="0">
                <a:solidFill>
                  <a:srgbClr val="FBAB28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dirty="0">
                <a:latin typeface="+mj-lt"/>
                <a:hlinkClick r:id="rId7"/>
              </a:rPr>
              <a:t>link</a:t>
            </a:r>
            <a:r>
              <a:rPr lang="en-US" sz="2400" dirty="0">
                <a:latin typeface="+mj-lt"/>
              </a:rPr>
              <a:t>], [</a:t>
            </a:r>
            <a:r>
              <a:rPr lang="en-US" sz="2400" b="1" dirty="0">
                <a:solidFill>
                  <a:srgbClr val="FBAB28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latin typeface="+mj-lt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power bi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5240FB72-2FCE-4D0C-9F0E-4A4C82317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7629" y="2604751"/>
            <a:ext cx="2196204" cy="1163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034B2736-0A8E-447F-A1B4-58CB664051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7629" y="3830357"/>
            <a:ext cx="2196204" cy="2418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243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power bi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42F840B4-2958-4805-B88C-83B65792A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" y="1815273"/>
            <a:ext cx="7493567" cy="452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1D470EE-BB15-47D3-9914-005F7CC0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297" y="1815273"/>
            <a:ext cx="4120244" cy="4532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739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demo</a:t>
            </a:r>
            <a:br>
              <a:rPr lang="en-US" spc="300" dirty="0"/>
            </a:br>
            <a:r>
              <a:rPr lang="en-US" spc="300" dirty="0"/>
              <a:t>power bi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7CA0B2EE-8B0D-4B88-B4B5-5A6708BA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98" y="1832889"/>
            <a:ext cx="7493567" cy="4523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595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1C1C-B7BF-4F25-B944-3E580E0E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089276"/>
            <a:ext cx="10650764" cy="1500187"/>
          </a:xfrm>
        </p:spPr>
        <p:txBody>
          <a:bodyPr anchor="ctr">
            <a:normAutofit/>
          </a:bodyPr>
          <a:lstStyle/>
          <a:p>
            <a:r>
              <a:rPr 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not to </a:t>
            </a:r>
            <a:r>
              <a:rPr lang="en-US" sz="4800" strike="sngStrike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something new?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0BA1-7FD7-4635-A1B3-C8B21039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1920585"/>
            <a:ext cx="10515600" cy="1168691"/>
          </a:xfrm>
        </p:spPr>
        <p:txBody>
          <a:bodyPr anchor="ctr"/>
          <a:lstStyle/>
          <a:p>
            <a:r>
              <a:rPr lang="en-US" dirty="0">
                <a:latin typeface="+mj-lt"/>
              </a:rPr>
              <a:t>Sławomir Drzymała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594EE-13B1-4192-B3BD-2C8D42B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AD6B7-3F70-452E-98A3-4E4C9A74B810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3253B7B-2F0D-416A-9480-96A6F546EED8}"/>
              </a:ext>
            </a:extLst>
          </p:cNvPr>
          <p:cNvSpPr txBox="1"/>
          <p:nvPr/>
        </p:nvSpPr>
        <p:spPr>
          <a:xfrm>
            <a:off x="4038600" y="2598024"/>
            <a:ext cx="2106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BAB28"/>
                </a:solidFill>
              </a:rPr>
              <a:t>t r y</a:t>
            </a:r>
            <a:endParaRPr lang="pl-PL" sz="6600" b="1" dirty="0">
              <a:solidFill>
                <a:srgbClr val="FBAB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73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rostokąt 111">
            <a:extLst>
              <a:ext uri="{FF2B5EF4-FFF2-40B4-BE49-F238E27FC236}">
                <a16:creationId xmlns:a16="http://schemas.microsoft.com/office/drawing/2014/main" id="{9F523195-BA6C-4842-ABBE-5369B757DA17}"/>
              </a:ext>
            </a:extLst>
          </p:cNvPr>
          <p:cNvSpPr/>
          <p:nvPr/>
        </p:nvSpPr>
        <p:spPr>
          <a:xfrm>
            <a:off x="4642246" y="2006917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1" name="Prostokąt 110">
            <a:extLst>
              <a:ext uri="{FF2B5EF4-FFF2-40B4-BE49-F238E27FC236}">
                <a16:creationId xmlns:a16="http://schemas.microsoft.com/office/drawing/2014/main" id="{25DEA753-F83D-4B1A-90A3-B5B157E3C173}"/>
              </a:ext>
            </a:extLst>
          </p:cNvPr>
          <p:cNvSpPr/>
          <p:nvPr/>
        </p:nvSpPr>
        <p:spPr>
          <a:xfrm>
            <a:off x="4642246" y="3096536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0" name="Prostokąt 109">
            <a:extLst>
              <a:ext uri="{FF2B5EF4-FFF2-40B4-BE49-F238E27FC236}">
                <a16:creationId xmlns:a16="http://schemas.microsoft.com/office/drawing/2014/main" id="{89D82093-8DBA-4F8F-A8D4-F726AA1A7201}"/>
              </a:ext>
            </a:extLst>
          </p:cNvPr>
          <p:cNvSpPr/>
          <p:nvPr/>
        </p:nvSpPr>
        <p:spPr>
          <a:xfrm>
            <a:off x="4642247" y="4251144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9" name="Prostokąt 108">
            <a:extLst>
              <a:ext uri="{FF2B5EF4-FFF2-40B4-BE49-F238E27FC236}">
                <a16:creationId xmlns:a16="http://schemas.microsoft.com/office/drawing/2014/main" id="{4A5066A7-38FE-4721-84C3-48448B277F1A}"/>
              </a:ext>
            </a:extLst>
          </p:cNvPr>
          <p:cNvSpPr/>
          <p:nvPr/>
        </p:nvSpPr>
        <p:spPr>
          <a:xfrm>
            <a:off x="2365770" y="425935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4" name="Prostokąt 103">
            <a:extLst>
              <a:ext uri="{FF2B5EF4-FFF2-40B4-BE49-F238E27FC236}">
                <a16:creationId xmlns:a16="http://schemas.microsoft.com/office/drawing/2014/main" id="{7E8C23D2-BED5-45FF-B8A8-8717CE8D4771}"/>
              </a:ext>
            </a:extLst>
          </p:cNvPr>
          <p:cNvSpPr/>
          <p:nvPr/>
        </p:nvSpPr>
        <p:spPr>
          <a:xfrm>
            <a:off x="6865237" y="556003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ADEF7CFE-F5F6-4A02-8B0D-E76B8B6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41" y="5579381"/>
            <a:ext cx="1629002" cy="924054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2B9E2F-2C27-4991-BBD6-F16DB4C3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92" y="2380784"/>
            <a:ext cx="1878165" cy="6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radio playlist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19D161-8BDE-448E-B703-363A196B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67" y="4655764"/>
            <a:ext cx="1781006" cy="2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7E06B0-083E-4969-9F5A-D1982FE4B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01" y="3312306"/>
            <a:ext cx="1538945" cy="3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5EF30B39-0867-45A4-9591-32A3F61C80B0}"/>
              </a:ext>
            </a:extLst>
          </p:cNvPr>
          <p:cNvCxnSpPr>
            <a:cxnSpLocks/>
          </p:cNvCxnSpPr>
          <p:nvPr/>
        </p:nvCxnSpPr>
        <p:spPr>
          <a:xfrm>
            <a:off x="5769001" y="2892405"/>
            <a:ext cx="0" cy="454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Obraz 2050">
            <a:extLst>
              <a:ext uri="{FF2B5EF4-FFF2-40B4-BE49-F238E27FC236}">
                <a16:creationId xmlns:a16="http://schemas.microsoft.com/office/drawing/2014/main" id="{D507B2E4-A1CF-4B69-87DF-AAFD3D54E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758" y="4294219"/>
            <a:ext cx="1562318" cy="924054"/>
          </a:xfrm>
          <a:prstGeom prst="rect">
            <a:avLst/>
          </a:prstGeom>
        </p:spPr>
      </p:pic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0CC6AC39-D5DD-48FA-ADCB-ED333B6D17D0}"/>
              </a:ext>
            </a:extLst>
          </p:cNvPr>
          <p:cNvCxnSpPr>
            <a:cxnSpLocks/>
          </p:cNvCxnSpPr>
          <p:nvPr/>
        </p:nvCxnSpPr>
        <p:spPr>
          <a:xfrm>
            <a:off x="5769855" y="3808039"/>
            <a:ext cx="0" cy="59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C2DE7A-C688-4B3D-A88D-37765E9A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584" y="5761477"/>
            <a:ext cx="1562318" cy="78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DCA39A01-0A68-4CED-A3A9-9AEE1A9C24F1}"/>
              </a:ext>
            </a:extLst>
          </p:cNvPr>
          <p:cNvCxnSpPr>
            <a:cxnSpLocks/>
          </p:cNvCxnSpPr>
          <p:nvPr/>
        </p:nvCxnSpPr>
        <p:spPr>
          <a:xfrm>
            <a:off x="3432750" y="5020673"/>
            <a:ext cx="0" cy="864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B643A8A7-D1B9-4EFA-91E1-7CCC93B18331}"/>
              </a:ext>
            </a:extLst>
          </p:cNvPr>
          <p:cNvCxnSpPr>
            <a:cxnSpLocks/>
          </p:cNvCxnSpPr>
          <p:nvPr/>
        </p:nvCxnSpPr>
        <p:spPr>
          <a:xfrm flipV="1">
            <a:off x="4343928" y="4802531"/>
            <a:ext cx="596636" cy="24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E8647A33-6AB1-4A8E-9F43-27C53A07F638}"/>
              </a:ext>
            </a:extLst>
          </p:cNvPr>
          <p:cNvSpPr txBox="1">
            <a:spLocks/>
          </p:cNvSpPr>
          <p:nvPr/>
        </p:nvSpPr>
        <p:spPr>
          <a:xfrm>
            <a:off x="5567544" y="4339223"/>
            <a:ext cx="811174" cy="607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spc="300" dirty="0"/>
              <a:t>data</a:t>
            </a:r>
            <a:br>
              <a:rPr lang="en-US" sz="1800" spc="300" dirty="0"/>
            </a:br>
            <a:r>
              <a:rPr lang="en-US" sz="1800" spc="300" dirty="0"/>
              <a:t>lake</a:t>
            </a:r>
          </a:p>
        </p:txBody>
      </p:sp>
      <p:pic>
        <p:nvPicPr>
          <p:cNvPr id="70" name="Obraz 69">
            <a:extLst>
              <a:ext uri="{FF2B5EF4-FFF2-40B4-BE49-F238E27FC236}">
                <a16:creationId xmlns:a16="http://schemas.microsoft.com/office/drawing/2014/main" id="{DD963AF8-95C3-4A99-89C7-DEDA4AF21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01" y="5658911"/>
            <a:ext cx="1653506" cy="558505"/>
          </a:xfrm>
          <a:prstGeom prst="rect">
            <a:avLst/>
          </a:prstGeom>
        </p:spPr>
      </p:pic>
      <p:cxnSp>
        <p:nvCxnSpPr>
          <p:cNvPr id="74" name="Łącznik: łamany 73">
            <a:extLst>
              <a:ext uri="{FF2B5EF4-FFF2-40B4-BE49-F238E27FC236}">
                <a16:creationId xmlns:a16="http://schemas.microsoft.com/office/drawing/2014/main" id="{DB0D3A85-CBCA-463B-B257-FBFA35331620}"/>
              </a:ext>
            </a:extLst>
          </p:cNvPr>
          <p:cNvCxnSpPr>
            <a:cxnSpLocks/>
          </p:cNvCxnSpPr>
          <p:nvPr/>
        </p:nvCxnSpPr>
        <p:spPr>
          <a:xfrm>
            <a:off x="6634263" y="4661925"/>
            <a:ext cx="1324950" cy="9174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Kształt litery L 76">
            <a:extLst>
              <a:ext uri="{FF2B5EF4-FFF2-40B4-BE49-F238E27FC236}">
                <a16:creationId xmlns:a16="http://schemas.microsoft.com/office/drawing/2014/main" id="{BD0306BB-3761-4916-80D8-D8061DB0E5C6}"/>
              </a:ext>
            </a:extLst>
          </p:cNvPr>
          <p:cNvSpPr/>
          <p:nvPr/>
        </p:nvSpPr>
        <p:spPr>
          <a:xfrm rot="10800000">
            <a:off x="4708545" y="4242255"/>
            <a:ext cx="4342862" cy="2347752"/>
          </a:xfrm>
          <a:prstGeom prst="corner">
            <a:avLst>
              <a:gd name="adj1" fmla="val 43287"/>
              <a:gd name="adj2" fmla="val 97003"/>
            </a:avLst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Prostokąt 77">
            <a:extLst>
              <a:ext uri="{FF2B5EF4-FFF2-40B4-BE49-F238E27FC236}">
                <a16:creationId xmlns:a16="http://schemas.microsoft.com/office/drawing/2014/main" id="{B8319933-929F-4CB2-8B51-C3E1524B5EDD}"/>
              </a:ext>
            </a:extLst>
          </p:cNvPr>
          <p:cNvSpPr/>
          <p:nvPr/>
        </p:nvSpPr>
        <p:spPr>
          <a:xfrm>
            <a:off x="4708545" y="2233861"/>
            <a:ext cx="2067660" cy="169948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7" name="Prostokąt 126">
            <a:extLst>
              <a:ext uri="{FF2B5EF4-FFF2-40B4-BE49-F238E27FC236}">
                <a16:creationId xmlns:a16="http://schemas.microsoft.com/office/drawing/2014/main" id="{E101D47A-EA25-44E2-8ABA-B4BDC718C446}"/>
              </a:ext>
            </a:extLst>
          </p:cNvPr>
          <p:cNvSpPr/>
          <p:nvPr/>
        </p:nvSpPr>
        <p:spPr>
          <a:xfrm>
            <a:off x="2321770" y="5586214"/>
            <a:ext cx="2215644" cy="100379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8" name="Prostokąt 127">
            <a:extLst>
              <a:ext uri="{FF2B5EF4-FFF2-40B4-BE49-F238E27FC236}">
                <a16:creationId xmlns:a16="http://schemas.microsoft.com/office/drawing/2014/main" id="{EE3C369C-6E74-471D-A369-7DBD16F1B660}"/>
              </a:ext>
            </a:extLst>
          </p:cNvPr>
          <p:cNvSpPr/>
          <p:nvPr/>
        </p:nvSpPr>
        <p:spPr>
          <a:xfrm>
            <a:off x="2321769" y="4242256"/>
            <a:ext cx="2215645" cy="100517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E727A221-D20D-4A05-9FE5-051A5D65322F}"/>
              </a:ext>
            </a:extLst>
          </p:cNvPr>
          <p:cNvSpPr txBox="1">
            <a:spLocks/>
          </p:cNvSpPr>
          <p:nvPr/>
        </p:nvSpPr>
        <p:spPr>
          <a:xfrm>
            <a:off x="4301716" y="6238317"/>
            <a:ext cx="15623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49933274-3385-4C18-9673-F4732538FA7B}"/>
              </a:ext>
            </a:extLst>
          </p:cNvPr>
          <p:cNvSpPr txBox="1">
            <a:spLocks/>
          </p:cNvSpPr>
          <p:nvPr/>
        </p:nvSpPr>
        <p:spPr>
          <a:xfrm>
            <a:off x="5684280" y="1790597"/>
            <a:ext cx="1388876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11DEF5DD-ED11-49FB-A8FA-EA55A51C1D49}"/>
              </a:ext>
            </a:extLst>
          </p:cNvPr>
          <p:cNvSpPr txBox="1">
            <a:spLocks/>
          </p:cNvSpPr>
          <p:nvPr/>
        </p:nvSpPr>
        <p:spPr>
          <a:xfrm>
            <a:off x="7737821" y="3775543"/>
            <a:ext cx="15957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azure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C15D7F2F-C01C-4B5C-B51D-CEDA7129A9F1}"/>
              </a:ext>
            </a:extLst>
          </p:cNvPr>
          <p:cNvSpPr txBox="1">
            <a:spLocks/>
          </p:cNvSpPr>
          <p:nvPr/>
        </p:nvSpPr>
        <p:spPr>
          <a:xfrm>
            <a:off x="1930268" y="3774647"/>
            <a:ext cx="1565284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aws</a:t>
            </a:r>
            <a:endParaRPr lang="en-US" sz="3200" b="1" spc="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7DEE17A4-AD45-41B2-BD50-E34C4EE4FB2D}"/>
              </a:ext>
            </a:extLst>
          </p:cNvPr>
          <p:cNvSpPr/>
          <p:nvPr/>
        </p:nvSpPr>
        <p:spPr>
          <a:xfrm>
            <a:off x="4537414" y="1766545"/>
            <a:ext cx="2371114" cy="3688202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08E90775-0037-4ED4-80F9-7D295C0E26A1}"/>
              </a:ext>
            </a:extLst>
          </p:cNvPr>
          <p:cNvSpPr/>
          <p:nvPr/>
        </p:nvSpPr>
        <p:spPr>
          <a:xfrm>
            <a:off x="2161842" y="3872753"/>
            <a:ext cx="2371114" cy="1581994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2DEFF6FF-A4B2-4719-BD7E-457511A9492D}"/>
              </a:ext>
            </a:extLst>
          </p:cNvPr>
          <p:cNvSpPr/>
          <p:nvPr/>
        </p:nvSpPr>
        <p:spPr>
          <a:xfrm>
            <a:off x="2158466" y="5455005"/>
            <a:ext cx="2497870" cy="1310091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257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Machine learning </a:t>
            </a:r>
            <a:r>
              <a:rPr lang="en-US" sz="1600" dirty="0">
                <a:latin typeface="+mj-lt"/>
              </a:rPr>
              <a:t>is an application of (AI) that provides the ability to </a:t>
            </a:r>
            <a:r>
              <a:rPr lang="en-US" sz="1600" b="1" dirty="0">
                <a:latin typeface="+mj-lt"/>
              </a:rPr>
              <a:t>automatically learn and improve from experience</a:t>
            </a:r>
            <a:r>
              <a:rPr lang="en-US" sz="1600" dirty="0">
                <a:latin typeface="+mj-lt"/>
              </a:rPr>
              <a:t> without being explicitly programmed. Say, what? Well, it’s all about the data and predictions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Supervised (S) vs unsupervised</a:t>
            </a:r>
            <a:r>
              <a:rPr lang="en-US" sz="1600" dirty="0">
                <a:latin typeface="+mj-lt"/>
              </a:rPr>
              <a:t> </a:t>
            </a:r>
            <a:r>
              <a:rPr lang="en-US" sz="1600" b="1" dirty="0">
                <a:latin typeface="+mj-lt"/>
              </a:rPr>
              <a:t>(U)</a:t>
            </a:r>
            <a:r>
              <a:rPr lang="en-US" sz="1600" dirty="0">
                <a:latin typeface="+mj-lt"/>
              </a:rPr>
              <a:t> supervised uses the existing labels to learn the model predict the target label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Most common tasks</a:t>
            </a:r>
            <a:br>
              <a:rPr lang="en-US" sz="1600" b="1" dirty="0">
                <a:latin typeface="+mj-lt"/>
              </a:rPr>
            </a:br>
            <a:r>
              <a:rPr lang="en-US" sz="1600" b="1" dirty="0">
                <a:latin typeface="+mj-lt"/>
              </a:rPr>
              <a:t>Regression</a:t>
            </a:r>
            <a:r>
              <a:rPr lang="en-US" sz="1600" dirty="0">
                <a:latin typeface="+mj-lt"/>
              </a:rPr>
              <a:t> (S) – predict a numeric value, like sales, based on previous sales amount</a:t>
            </a:r>
            <a:br>
              <a:rPr lang="en-US" sz="1600" dirty="0">
                <a:latin typeface="+mj-lt"/>
              </a:rPr>
            </a:br>
            <a:r>
              <a:rPr lang="en-US" sz="1600" b="1" dirty="0">
                <a:latin typeface="+mj-lt"/>
              </a:rPr>
              <a:t>Classification</a:t>
            </a:r>
            <a:r>
              <a:rPr lang="en-US" sz="1600" dirty="0">
                <a:latin typeface="+mj-lt"/>
              </a:rPr>
              <a:t> (S) – predict the category, like frequent buyer or accidental buyer, based on existing data with categories</a:t>
            </a:r>
            <a:br>
              <a:rPr lang="en-US" sz="1600" dirty="0">
                <a:latin typeface="+mj-lt"/>
              </a:rPr>
            </a:br>
            <a:r>
              <a:rPr lang="en-US" sz="1600" b="1" dirty="0">
                <a:latin typeface="+mj-lt"/>
              </a:rPr>
              <a:t>Clustering</a:t>
            </a:r>
            <a:r>
              <a:rPr lang="en-US" sz="1600" dirty="0">
                <a:latin typeface="+mj-lt"/>
              </a:rPr>
              <a:t> (U) – similar to classification, but based on data without categories, algorithm try to find a pattern itself</a:t>
            </a:r>
            <a:endParaRPr lang="en-US" sz="1600" b="1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machine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B667076D-4438-40C0-B940-80AA42C9D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91580"/>
              </p:ext>
            </p:extLst>
          </p:nvPr>
        </p:nvGraphicFramePr>
        <p:xfrm>
          <a:off x="6622940" y="1907961"/>
          <a:ext cx="5089236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09">
                  <a:extLst>
                    <a:ext uri="{9D8B030D-6E8A-4147-A177-3AD203B41FA5}">
                      <a16:colId xmlns:a16="http://schemas.microsoft.com/office/drawing/2014/main" val="265536621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1421455751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61871247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867933095"/>
                    </a:ext>
                  </a:extLst>
                </a:gridCol>
              </a:tblGrid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year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productcategory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sales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28201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2018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856042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2019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27388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2020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70748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2021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accesories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?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54138"/>
                  </a:ext>
                </a:extLst>
              </a:tr>
            </a:tbl>
          </a:graphicData>
        </a:graphic>
      </p:graphicFrame>
      <p:graphicFrame>
        <p:nvGraphicFramePr>
          <p:cNvPr id="35" name="Tabela 3">
            <a:extLst>
              <a:ext uri="{FF2B5EF4-FFF2-40B4-BE49-F238E27FC236}">
                <a16:creationId xmlns:a16="http://schemas.microsoft.com/office/drawing/2014/main" id="{01AD5897-596E-4DE1-B698-FB6E5017B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826546"/>
              </p:ext>
            </p:extLst>
          </p:nvPr>
        </p:nvGraphicFramePr>
        <p:xfrm>
          <a:off x="6622940" y="3400425"/>
          <a:ext cx="5089236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09">
                  <a:extLst>
                    <a:ext uri="{9D8B030D-6E8A-4147-A177-3AD203B41FA5}">
                      <a16:colId xmlns:a16="http://schemas.microsoft.com/office/drawing/2014/main" val="265536621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1421455751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61871247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867933095"/>
                    </a:ext>
                  </a:extLst>
                </a:gridCol>
              </a:tblGrid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last3monthsale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last6monthsale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numberOfTran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category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28201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26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frequentbuyer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856042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frequentbuyer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27388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accidentialbuyer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70748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78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245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44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?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54138"/>
                  </a:ext>
                </a:extLst>
              </a:tr>
            </a:tbl>
          </a:graphicData>
        </a:graphic>
      </p:graphicFrame>
      <p:graphicFrame>
        <p:nvGraphicFramePr>
          <p:cNvPr id="36" name="Tabela 3">
            <a:extLst>
              <a:ext uri="{FF2B5EF4-FFF2-40B4-BE49-F238E27FC236}">
                <a16:creationId xmlns:a16="http://schemas.microsoft.com/office/drawing/2014/main" id="{1B08A86D-02AA-4B6A-9CBA-F5CAC5EC3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26936"/>
              </p:ext>
            </p:extLst>
          </p:nvPr>
        </p:nvGraphicFramePr>
        <p:xfrm>
          <a:off x="6622940" y="4843677"/>
          <a:ext cx="5089236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09">
                  <a:extLst>
                    <a:ext uri="{9D8B030D-6E8A-4147-A177-3AD203B41FA5}">
                      <a16:colId xmlns:a16="http://schemas.microsoft.com/office/drawing/2014/main" val="265536621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1421455751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61871247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867933095"/>
                    </a:ext>
                  </a:extLst>
                </a:gridCol>
              </a:tblGrid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last3monthsale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last6monthsale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numberOfTran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category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28201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26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?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856042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120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?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27388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?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70748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78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245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44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?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54138"/>
                  </a:ext>
                </a:extLst>
              </a:tr>
            </a:tbl>
          </a:graphicData>
        </a:graphic>
      </p:graphicFrame>
      <p:sp>
        <p:nvSpPr>
          <p:cNvPr id="46" name="Owal 45">
            <a:extLst>
              <a:ext uri="{FF2B5EF4-FFF2-40B4-BE49-F238E27FC236}">
                <a16:creationId xmlns:a16="http://schemas.microsoft.com/office/drawing/2014/main" id="{7EAB869F-8960-4F39-B83A-077E78E074A5}"/>
              </a:ext>
            </a:extLst>
          </p:cNvPr>
          <p:cNvSpPr/>
          <p:nvPr/>
        </p:nvSpPr>
        <p:spPr>
          <a:xfrm>
            <a:off x="6121471" y="1813857"/>
            <a:ext cx="548640" cy="548640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F53CC1F8-E729-4742-836F-14206755587F}"/>
              </a:ext>
            </a:extLst>
          </p:cNvPr>
          <p:cNvSpPr/>
          <p:nvPr/>
        </p:nvSpPr>
        <p:spPr>
          <a:xfrm>
            <a:off x="6137536" y="3265785"/>
            <a:ext cx="548640" cy="548640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017DF3D3-6841-415A-A4C8-553FF9AEF3C4}"/>
              </a:ext>
            </a:extLst>
          </p:cNvPr>
          <p:cNvSpPr/>
          <p:nvPr/>
        </p:nvSpPr>
        <p:spPr>
          <a:xfrm>
            <a:off x="6137536" y="4689021"/>
            <a:ext cx="548640" cy="548640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53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Algorithms</a:t>
            </a:r>
            <a:r>
              <a:rPr lang="en-US" sz="1600" dirty="0">
                <a:latin typeface="+mj-lt"/>
              </a:rPr>
              <a:t> – to solve that tasks we will use the algorithms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+mj-lt"/>
              </a:rPr>
              <a:t>LogisticRegression</a:t>
            </a:r>
            <a:endParaRPr lang="en-US" sz="1200" dirty="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+mj-lt"/>
              </a:rPr>
              <a:t>DecissionTrees</a:t>
            </a:r>
            <a:endParaRPr lang="en-US" sz="1200" dirty="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sz="1200" dirty="0">
                <a:latin typeface="+mj-lt"/>
              </a:rPr>
              <a:t>Etc.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The algorithms are provided by many </a:t>
            </a:r>
            <a:r>
              <a:rPr lang="en-US" sz="1600" b="1" dirty="0" err="1">
                <a:latin typeface="+mj-lt"/>
              </a:rPr>
              <a:t>libarries</a:t>
            </a:r>
            <a:r>
              <a:rPr lang="en-US" sz="1600" b="1" dirty="0">
                <a:latin typeface="+mj-lt"/>
              </a:rPr>
              <a:t> for many languages, example: scikit-learn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The main problem is to prepare the data and find the algorithm to fit to the data and to the task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Applying the particular algorithm</a:t>
            </a:r>
            <a:r>
              <a:rPr lang="en-US" sz="1600" dirty="0">
                <a:latin typeface="+mj-lt"/>
              </a:rPr>
              <a:t> into the dataset to solve the task will create at the end the </a:t>
            </a:r>
            <a:r>
              <a:rPr lang="en-US" sz="1600" b="1" dirty="0">
                <a:latin typeface="+mj-lt"/>
              </a:rPr>
              <a:t>machine learning model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600" b="1" dirty="0">
                <a:latin typeface="+mj-lt"/>
              </a:rPr>
              <a:t>Read more</a:t>
            </a:r>
            <a:r>
              <a:rPr lang="en-US" sz="1600" dirty="0">
                <a:latin typeface="+mj-lt"/>
              </a:rPr>
              <a:t>: [</a:t>
            </a:r>
            <a:r>
              <a:rPr lang="en-US" sz="1600" dirty="0">
                <a:latin typeface="+mj-lt"/>
                <a:hlinkClick r:id="rId3"/>
              </a:rPr>
              <a:t>link</a:t>
            </a:r>
            <a:r>
              <a:rPr lang="en-US" sz="1600" dirty="0">
                <a:latin typeface="+mj-lt"/>
              </a:rPr>
              <a:t>], [</a:t>
            </a:r>
            <a:r>
              <a:rPr lang="en-US" sz="1600" dirty="0">
                <a:solidFill>
                  <a:srgbClr val="FBAB28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dirty="0">
                <a:latin typeface="+mj-lt"/>
              </a:rPr>
              <a:t>], [</a:t>
            </a:r>
            <a:r>
              <a:rPr lang="en-US" sz="1600" dirty="0">
                <a:solidFill>
                  <a:srgbClr val="FBAB28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dirty="0">
                <a:latin typeface="+mj-lt"/>
              </a:rPr>
              <a:t>], [</a:t>
            </a:r>
            <a:r>
              <a:rPr lang="en-US" sz="1600" dirty="0">
                <a:latin typeface="+mj-lt"/>
                <a:hlinkClick r:id="rId6"/>
              </a:rPr>
              <a:t>link</a:t>
            </a:r>
            <a:r>
              <a:rPr lang="en-US" sz="1600" dirty="0">
                <a:latin typeface="+mj-lt"/>
              </a:rPr>
              <a:t>], [</a:t>
            </a:r>
            <a:r>
              <a:rPr lang="en-US" sz="1600" dirty="0">
                <a:solidFill>
                  <a:srgbClr val="FBAB28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dirty="0">
                <a:latin typeface="+mj-lt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machine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C8303-8A20-410B-8560-ED81F411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40" y="2305011"/>
            <a:ext cx="6215231" cy="34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pole tekstowe 37">
            <a:extLst>
              <a:ext uri="{FF2B5EF4-FFF2-40B4-BE49-F238E27FC236}">
                <a16:creationId xmlns:a16="http://schemas.microsoft.com/office/drawing/2014/main" id="{5F3EEF5C-BB71-4867-954A-685716C1CF70}"/>
              </a:ext>
            </a:extLst>
          </p:cNvPr>
          <p:cNvSpPr txBox="1"/>
          <p:nvPr/>
        </p:nvSpPr>
        <p:spPr>
          <a:xfrm>
            <a:off x="8994588" y="5899964"/>
            <a:ext cx="3197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Image source: </a:t>
            </a:r>
            <a:r>
              <a:rPr lang="pl-PL" sz="1200" dirty="0">
                <a:latin typeface="+mj-lt"/>
              </a:rPr>
              <a:t>peekaboo-vision.blogspot.com</a:t>
            </a:r>
          </a:p>
        </p:txBody>
      </p:sp>
    </p:spTree>
    <p:extLst>
      <p:ext uri="{BB962C8B-B14F-4D97-AF65-F5344CB8AC3E}">
        <p14:creationId xmlns:p14="http://schemas.microsoft.com/office/powerpoint/2010/main" val="1354629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machine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upa 66">
            <a:extLst>
              <a:ext uri="{FF2B5EF4-FFF2-40B4-BE49-F238E27FC236}">
                <a16:creationId xmlns:a16="http://schemas.microsoft.com/office/drawing/2014/main" id="{E3A6B5F2-CEE6-4283-9F8E-AB40793A3060}"/>
              </a:ext>
            </a:extLst>
          </p:cNvPr>
          <p:cNvGrpSpPr/>
          <p:nvPr/>
        </p:nvGrpSpPr>
        <p:grpSpPr>
          <a:xfrm>
            <a:off x="838203" y="3269756"/>
            <a:ext cx="3695702" cy="377563"/>
            <a:chOff x="7520941" y="3678210"/>
            <a:chExt cx="4229100" cy="477392"/>
          </a:xfrm>
        </p:grpSpPr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5D63907B-B446-461C-B392-ECC4F5B5E56A}"/>
                </a:ext>
              </a:extLst>
            </p:cNvPr>
            <p:cNvSpPr/>
            <p:nvPr/>
          </p:nvSpPr>
          <p:spPr>
            <a:xfrm>
              <a:off x="7520941" y="3683756"/>
              <a:ext cx="4229100" cy="471846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90E4CE9C-1C04-4BC0-B192-324DC20FDCD0}"/>
                </a:ext>
              </a:extLst>
            </p:cNvPr>
            <p:cNvSpPr txBox="1"/>
            <p:nvPr/>
          </p:nvSpPr>
          <p:spPr>
            <a:xfrm>
              <a:off x="7520941" y="3678210"/>
              <a:ext cx="4229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prepare data for analysis</a:t>
              </a:r>
              <a:endParaRPr lang="pl-PL" dirty="0"/>
            </a:p>
          </p:txBody>
        </p: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DEFB2700-923E-4240-8122-2CD9F2FAC187}"/>
              </a:ext>
            </a:extLst>
          </p:cNvPr>
          <p:cNvGrpSpPr/>
          <p:nvPr/>
        </p:nvGrpSpPr>
        <p:grpSpPr>
          <a:xfrm>
            <a:off x="838202" y="3884848"/>
            <a:ext cx="3695702" cy="365124"/>
            <a:chOff x="8070922" y="4484689"/>
            <a:chExt cx="3035195" cy="461665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5E4E7B1B-5C5E-4F75-B2BD-357E6E9FCC70}"/>
                </a:ext>
              </a:extLst>
            </p:cNvPr>
            <p:cNvSpPr/>
            <p:nvPr/>
          </p:nvSpPr>
          <p:spPr>
            <a:xfrm>
              <a:off x="8070922" y="4484689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2EBD44C5-3FC2-4846-A80A-8EE96548283D}"/>
                </a:ext>
              </a:extLst>
            </p:cNvPr>
            <p:cNvSpPr txBox="1"/>
            <p:nvPr/>
          </p:nvSpPr>
          <p:spPr>
            <a:xfrm>
              <a:off x="8070922" y="4484689"/>
              <a:ext cx="30351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specify features and labels</a:t>
              </a:r>
              <a:endParaRPr lang="pl-PL" dirty="0"/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42814922-81AF-4E8B-82CA-C2ED38A733AC}"/>
              </a:ext>
            </a:extLst>
          </p:cNvPr>
          <p:cNvGrpSpPr/>
          <p:nvPr/>
        </p:nvGrpSpPr>
        <p:grpSpPr>
          <a:xfrm>
            <a:off x="838200" y="5658257"/>
            <a:ext cx="3695702" cy="365124"/>
            <a:chOff x="8070922" y="5302410"/>
            <a:chExt cx="3035195" cy="461665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59DC26D9-9D91-4E4A-8DF0-9249D31E5EB7}"/>
                </a:ext>
              </a:extLst>
            </p:cNvPr>
            <p:cNvSpPr/>
            <p:nvPr/>
          </p:nvSpPr>
          <p:spPr>
            <a:xfrm>
              <a:off x="8070922" y="5302410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pole tekstowe 16">
              <a:extLst>
                <a:ext uri="{FF2B5EF4-FFF2-40B4-BE49-F238E27FC236}">
                  <a16:creationId xmlns:a16="http://schemas.microsoft.com/office/drawing/2014/main" id="{EA5D11A8-9FFB-4EF7-9E9D-EF01F08DEFCD}"/>
                </a:ext>
              </a:extLst>
            </p:cNvPr>
            <p:cNvSpPr txBox="1"/>
            <p:nvPr/>
          </p:nvSpPr>
          <p:spPr>
            <a:xfrm>
              <a:off x="8070922" y="5302410"/>
              <a:ext cx="30351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validate model</a:t>
              </a:r>
              <a:endParaRPr lang="pl-PL" dirty="0"/>
            </a:p>
          </p:txBody>
        </p: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F29CAC98-31C2-4D04-A7F7-D934A370879D}"/>
              </a:ext>
            </a:extLst>
          </p:cNvPr>
          <p:cNvGrpSpPr/>
          <p:nvPr/>
        </p:nvGrpSpPr>
        <p:grpSpPr>
          <a:xfrm>
            <a:off x="838204" y="2651108"/>
            <a:ext cx="3695702" cy="372087"/>
            <a:chOff x="8070922" y="2639019"/>
            <a:chExt cx="3035195" cy="470469"/>
          </a:xfrm>
        </p:grpSpPr>
        <p:sp>
          <p:nvSpPr>
            <p:cNvPr id="28" name="Prostokąt 27">
              <a:extLst>
                <a:ext uri="{FF2B5EF4-FFF2-40B4-BE49-F238E27FC236}">
                  <a16:creationId xmlns:a16="http://schemas.microsoft.com/office/drawing/2014/main" id="{4C1D0D0C-BB0F-4249-85E8-3E007E3231A8}"/>
                </a:ext>
              </a:extLst>
            </p:cNvPr>
            <p:cNvSpPr/>
            <p:nvPr/>
          </p:nvSpPr>
          <p:spPr>
            <a:xfrm>
              <a:off x="8070922" y="2647823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3D30EE0F-EC36-4298-A629-BAAC572EE974}"/>
                </a:ext>
              </a:extLst>
            </p:cNvPr>
            <p:cNvSpPr txBox="1"/>
            <p:nvPr/>
          </p:nvSpPr>
          <p:spPr>
            <a:xfrm>
              <a:off x="8070922" y="2639019"/>
              <a:ext cx="30351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exploratory analysis</a:t>
              </a:r>
              <a:endParaRPr lang="pl-PL" dirty="0"/>
            </a:p>
          </p:txBody>
        </p: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C3CC22C-F420-4C29-909D-870137C8AFEB}"/>
              </a:ext>
            </a:extLst>
          </p:cNvPr>
          <p:cNvGrpSpPr/>
          <p:nvPr/>
        </p:nvGrpSpPr>
        <p:grpSpPr>
          <a:xfrm>
            <a:off x="838208" y="2032460"/>
            <a:ext cx="3695702" cy="372087"/>
            <a:chOff x="8070922" y="1738256"/>
            <a:chExt cx="3035195" cy="470469"/>
          </a:xfrm>
        </p:grpSpPr>
        <p:sp>
          <p:nvSpPr>
            <p:cNvPr id="33" name="Prostokąt 32">
              <a:extLst>
                <a:ext uri="{FF2B5EF4-FFF2-40B4-BE49-F238E27FC236}">
                  <a16:creationId xmlns:a16="http://schemas.microsoft.com/office/drawing/2014/main" id="{30FF86A5-123F-41E3-864A-EF95D6B65516}"/>
                </a:ext>
              </a:extLst>
            </p:cNvPr>
            <p:cNvSpPr/>
            <p:nvPr/>
          </p:nvSpPr>
          <p:spPr>
            <a:xfrm>
              <a:off x="8070922" y="1747060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34" name="pole tekstowe 33">
              <a:extLst>
                <a:ext uri="{FF2B5EF4-FFF2-40B4-BE49-F238E27FC236}">
                  <a16:creationId xmlns:a16="http://schemas.microsoft.com/office/drawing/2014/main" id="{FBE2B7D1-FE76-42CB-AFD3-4832698B66BB}"/>
                </a:ext>
              </a:extLst>
            </p:cNvPr>
            <p:cNvSpPr txBox="1"/>
            <p:nvPr/>
          </p:nvSpPr>
          <p:spPr>
            <a:xfrm>
              <a:off x="8070922" y="1738256"/>
              <a:ext cx="30351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get data</a:t>
              </a:r>
              <a:endParaRPr lang="pl-PL" dirty="0"/>
            </a:p>
          </p:txBody>
        </p:sp>
      </p:grpSp>
      <p:grpSp>
        <p:nvGrpSpPr>
          <p:cNvPr id="68" name="Grupa 67">
            <a:extLst>
              <a:ext uri="{FF2B5EF4-FFF2-40B4-BE49-F238E27FC236}">
                <a16:creationId xmlns:a16="http://schemas.microsoft.com/office/drawing/2014/main" id="{7262136D-6C36-4CDF-9743-C9354AFD0BC3}"/>
              </a:ext>
            </a:extLst>
          </p:cNvPr>
          <p:cNvGrpSpPr/>
          <p:nvPr/>
        </p:nvGrpSpPr>
        <p:grpSpPr>
          <a:xfrm>
            <a:off x="838200" y="5041152"/>
            <a:ext cx="3695702" cy="369332"/>
            <a:chOff x="8070922" y="5302410"/>
            <a:chExt cx="3035195" cy="466986"/>
          </a:xfrm>
        </p:grpSpPr>
        <p:sp>
          <p:nvSpPr>
            <p:cNvPr id="69" name="Prostokąt 68">
              <a:extLst>
                <a:ext uri="{FF2B5EF4-FFF2-40B4-BE49-F238E27FC236}">
                  <a16:creationId xmlns:a16="http://schemas.microsoft.com/office/drawing/2014/main" id="{14330015-5F09-47B0-A426-813B63FEF5A2}"/>
                </a:ext>
              </a:extLst>
            </p:cNvPr>
            <p:cNvSpPr/>
            <p:nvPr/>
          </p:nvSpPr>
          <p:spPr>
            <a:xfrm>
              <a:off x="8070922" y="5302410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0" name="pole tekstowe 69">
              <a:extLst>
                <a:ext uri="{FF2B5EF4-FFF2-40B4-BE49-F238E27FC236}">
                  <a16:creationId xmlns:a16="http://schemas.microsoft.com/office/drawing/2014/main" id="{014ABB1B-9B73-4FA0-9F68-2DF7D1317B2B}"/>
                </a:ext>
              </a:extLst>
            </p:cNvPr>
            <p:cNvSpPr txBox="1"/>
            <p:nvPr/>
          </p:nvSpPr>
          <p:spPr>
            <a:xfrm>
              <a:off x="8070922" y="5302410"/>
              <a:ext cx="3035195" cy="466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select algorithm, train model</a:t>
              </a:r>
              <a:endParaRPr lang="pl-PL" dirty="0"/>
            </a:p>
          </p:txBody>
        </p:sp>
      </p:grpSp>
      <p:grpSp>
        <p:nvGrpSpPr>
          <p:cNvPr id="74" name="Grupa 73">
            <a:extLst>
              <a:ext uri="{FF2B5EF4-FFF2-40B4-BE49-F238E27FC236}">
                <a16:creationId xmlns:a16="http://schemas.microsoft.com/office/drawing/2014/main" id="{BC89FE2B-B007-4948-9C4F-91373F701637}"/>
              </a:ext>
            </a:extLst>
          </p:cNvPr>
          <p:cNvGrpSpPr/>
          <p:nvPr/>
        </p:nvGrpSpPr>
        <p:grpSpPr>
          <a:xfrm>
            <a:off x="838201" y="4504988"/>
            <a:ext cx="3695702" cy="365124"/>
            <a:chOff x="8070922" y="5302410"/>
            <a:chExt cx="3035195" cy="461665"/>
          </a:xfrm>
        </p:grpSpPr>
        <p:sp>
          <p:nvSpPr>
            <p:cNvPr id="75" name="Prostokąt 74">
              <a:extLst>
                <a:ext uri="{FF2B5EF4-FFF2-40B4-BE49-F238E27FC236}">
                  <a16:creationId xmlns:a16="http://schemas.microsoft.com/office/drawing/2014/main" id="{F90682F1-622D-41DD-9E8C-A30CA8D015CC}"/>
                </a:ext>
              </a:extLst>
            </p:cNvPr>
            <p:cNvSpPr/>
            <p:nvPr/>
          </p:nvSpPr>
          <p:spPr>
            <a:xfrm>
              <a:off x="8070922" y="5302410"/>
              <a:ext cx="3035195" cy="461665"/>
            </a:xfrm>
            <a:prstGeom prst="rect">
              <a:avLst/>
            </a:prstGeom>
            <a:solidFill>
              <a:srgbClr val="FBA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6" name="pole tekstowe 75">
              <a:extLst>
                <a:ext uri="{FF2B5EF4-FFF2-40B4-BE49-F238E27FC236}">
                  <a16:creationId xmlns:a16="http://schemas.microsoft.com/office/drawing/2014/main" id="{A710707B-09CE-4CC4-9C39-F401130E9F80}"/>
                </a:ext>
              </a:extLst>
            </p:cNvPr>
            <p:cNvSpPr txBox="1"/>
            <p:nvPr/>
          </p:nvSpPr>
          <p:spPr>
            <a:xfrm>
              <a:off x="8070922" y="5302410"/>
              <a:ext cx="30351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split data into train and test subsets</a:t>
              </a:r>
              <a:endParaRPr lang="pl-PL" dirty="0"/>
            </a:p>
          </p:txBody>
        </p:sp>
      </p:grp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FCCF1BB8-1E63-4444-9051-7B684F70B498}"/>
              </a:ext>
            </a:extLst>
          </p:cNvPr>
          <p:cNvCxnSpPr>
            <a:cxnSpLocks/>
            <a:stCxn id="33" idx="2"/>
            <a:endCxn id="29" idx="0"/>
          </p:cNvCxnSpPr>
          <p:nvPr/>
        </p:nvCxnSpPr>
        <p:spPr>
          <a:xfrm flipH="1">
            <a:off x="2686055" y="2404547"/>
            <a:ext cx="4" cy="2465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Łącznik prosty ze strzałką 87">
            <a:extLst>
              <a:ext uri="{FF2B5EF4-FFF2-40B4-BE49-F238E27FC236}">
                <a16:creationId xmlns:a16="http://schemas.microsoft.com/office/drawing/2014/main" id="{D9E48830-3498-41AE-BD80-E8B6C945E076}"/>
              </a:ext>
            </a:extLst>
          </p:cNvPr>
          <p:cNvCxnSpPr>
            <a:cxnSpLocks/>
            <a:stCxn id="28" idx="2"/>
            <a:endCxn id="13" idx="0"/>
          </p:cNvCxnSpPr>
          <p:nvPr/>
        </p:nvCxnSpPr>
        <p:spPr>
          <a:xfrm flipH="1">
            <a:off x="2686054" y="3023195"/>
            <a:ext cx="1" cy="2465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Łącznik prosty ze strzałką 90">
            <a:extLst>
              <a:ext uri="{FF2B5EF4-FFF2-40B4-BE49-F238E27FC236}">
                <a16:creationId xmlns:a16="http://schemas.microsoft.com/office/drawing/2014/main" id="{FC34753F-526A-4728-B872-D5006A9D7E98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2686053" y="3647319"/>
            <a:ext cx="1" cy="237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Łącznik prosty ze strzałką 93">
            <a:extLst>
              <a:ext uri="{FF2B5EF4-FFF2-40B4-BE49-F238E27FC236}">
                <a16:creationId xmlns:a16="http://schemas.microsoft.com/office/drawing/2014/main" id="{12571E0C-1FC2-4FBF-A018-79AAE8E584DB}"/>
              </a:ext>
            </a:extLst>
          </p:cNvPr>
          <p:cNvCxnSpPr>
            <a:cxnSpLocks/>
            <a:stCxn id="14" idx="2"/>
            <a:endCxn id="76" idx="0"/>
          </p:cNvCxnSpPr>
          <p:nvPr/>
        </p:nvCxnSpPr>
        <p:spPr>
          <a:xfrm flipH="1">
            <a:off x="2686052" y="4249972"/>
            <a:ext cx="1" cy="255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Łącznik prosty ze strzałką 96">
            <a:extLst>
              <a:ext uri="{FF2B5EF4-FFF2-40B4-BE49-F238E27FC236}">
                <a16:creationId xmlns:a16="http://schemas.microsoft.com/office/drawing/2014/main" id="{06073073-37E9-47DA-9489-A7328547D0CE}"/>
              </a:ext>
            </a:extLst>
          </p:cNvPr>
          <p:cNvCxnSpPr>
            <a:cxnSpLocks/>
            <a:stCxn id="75" idx="2"/>
            <a:endCxn id="70" idx="0"/>
          </p:cNvCxnSpPr>
          <p:nvPr/>
        </p:nvCxnSpPr>
        <p:spPr>
          <a:xfrm flipH="1">
            <a:off x="2686051" y="4870112"/>
            <a:ext cx="1" cy="171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Łącznik prosty ze strzałką 99">
            <a:extLst>
              <a:ext uri="{FF2B5EF4-FFF2-40B4-BE49-F238E27FC236}">
                <a16:creationId xmlns:a16="http://schemas.microsoft.com/office/drawing/2014/main" id="{824143D7-17FB-49E9-89F6-8F98A5486CA4}"/>
              </a:ext>
            </a:extLst>
          </p:cNvPr>
          <p:cNvCxnSpPr>
            <a:cxnSpLocks/>
            <a:stCxn id="69" idx="2"/>
            <a:endCxn id="17" idx="0"/>
          </p:cNvCxnSpPr>
          <p:nvPr/>
        </p:nvCxnSpPr>
        <p:spPr>
          <a:xfrm>
            <a:off x="2686051" y="5406279"/>
            <a:ext cx="0" cy="251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ela 3">
            <a:extLst>
              <a:ext uri="{FF2B5EF4-FFF2-40B4-BE49-F238E27FC236}">
                <a16:creationId xmlns:a16="http://schemas.microsoft.com/office/drawing/2014/main" id="{933C6672-5653-424C-9F02-B30E0170F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16206"/>
              </p:ext>
            </p:extLst>
          </p:nvPr>
        </p:nvGraphicFramePr>
        <p:xfrm>
          <a:off x="5148912" y="2396334"/>
          <a:ext cx="50892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09">
                  <a:extLst>
                    <a:ext uri="{9D8B030D-6E8A-4147-A177-3AD203B41FA5}">
                      <a16:colId xmlns:a16="http://schemas.microsoft.com/office/drawing/2014/main" val="265536621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1421455751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61871247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867933095"/>
                    </a:ext>
                  </a:extLst>
                </a:gridCol>
              </a:tblGrid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year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productcategory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sales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28201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41512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63424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2013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649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2014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160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054535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2015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170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48063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2016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22270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2017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22735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2018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32138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2019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31627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2020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10287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2021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C001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accessories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230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831257"/>
                  </a:ext>
                </a:extLst>
              </a:tr>
            </a:tbl>
          </a:graphicData>
        </a:graphic>
      </p:graphicFrame>
      <p:sp>
        <p:nvSpPr>
          <p:cNvPr id="8" name="Nawias klamrowy zamykający 7">
            <a:extLst>
              <a:ext uri="{FF2B5EF4-FFF2-40B4-BE49-F238E27FC236}">
                <a16:creationId xmlns:a16="http://schemas.microsoft.com/office/drawing/2014/main" id="{0EF7A9E4-26BC-478C-81B9-92717D4DBA9E}"/>
              </a:ext>
            </a:extLst>
          </p:cNvPr>
          <p:cNvSpPr/>
          <p:nvPr/>
        </p:nvSpPr>
        <p:spPr>
          <a:xfrm rot="16200000">
            <a:off x="6998182" y="377810"/>
            <a:ext cx="385545" cy="3798343"/>
          </a:xfrm>
          <a:prstGeom prst="rightBrace">
            <a:avLst>
              <a:gd name="adj1" fmla="val 8333"/>
              <a:gd name="adj2" fmla="val 4872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Nawias klamrowy zamykający 36">
            <a:extLst>
              <a:ext uri="{FF2B5EF4-FFF2-40B4-BE49-F238E27FC236}">
                <a16:creationId xmlns:a16="http://schemas.microsoft.com/office/drawing/2014/main" id="{99CF9F7A-A1FD-4F70-8794-5EC634D1580F}"/>
              </a:ext>
            </a:extLst>
          </p:cNvPr>
          <p:cNvSpPr/>
          <p:nvPr/>
        </p:nvSpPr>
        <p:spPr>
          <a:xfrm rot="16200000">
            <a:off x="9532212" y="1633317"/>
            <a:ext cx="385545" cy="1269717"/>
          </a:xfrm>
          <a:prstGeom prst="rightBrace">
            <a:avLst>
              <a:gd name="adj1" fmla="val 8333"/>
              <a:gd name="adj2" fmla="val 4872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95DB25A8-28CA-4E87-B0BF-4553E3B204A9}"/>
              </a:ext>
            </a:extLst>
          </p:cNvPr>
          <p:cNvSpPr txBox="1"/>
          <p:nvPr/>
        </p:nvSpPr>
        <p:spPr>
          <a:xfrm>
            <a:off x="6475506" y="1646765"/>
            <a:ext cx="141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features</a:t>
            </a:r>
            <a:endParaRPr lang="pl-PL" dirty="0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5A52C04B-394C-4751-8EDD-D8BB39DDF189}"/>
              </a:ext>
            </a:extLst>
          </p:cNvPr>
          <p:cNvSpPr txBox="1"/>
          <p:nvPr/>
        </p:nvSpPr>
        <p:spPr>
          <a:xfrm>
            <a:off x="9017026" y="1654062"/>
            <a:ext cx="141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label</a:t>
            </a:r>
            <a:endParaRPr lang="pl-PL" dirty="0"/>
          </a:p>
        </p:txBody>
      </p:sp>
      <p:sp>
        <p:nvSpPr>
          <p:cNvPr id="43" name="Nawias klamrowy zamykający 42">
            <a:extLst>
              <a:ext uri="{FF2B5EF4-FFF2-40B4-BE49-F238E27FC236}">
                <a16:creationId xmlns:a16="http://schemas.microsoft.com/office/drawing/2014/main" id="{A8DD96E8-2167-46C2-95B7-B5C31311422B}"/>
              </a:ext>
            </a:extLst>
          </p:cNvPr>
          <p:cNvSpPr/>
          <p:nvPr/>
        </p:nvSpPr>
        <p:spPr>
          <a:xfrm>
            <a:off x="10390540" y="2751669"/>
            <a:ext cx="385545" cy="2148699"/>
          </a:xfrm>
          <a:prstGeom prst="rightBrace">
            <a:avLst>
              <a:gd name="adj1" fmla="val 8333"/>
              <a:gd name="adj2" fmla="val 4872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Nawias klamrowy zamykający 45">
            <a:extLst>
              <a:ext uri="{FF2B5EF4-FFF2-40B4-BE49-F238E27FC236}">
                <a16:creationId xmlns:a16="http://schemas.microsoft.com/office/drawing/2014/main" id="{3B76C682-139C-4606-BCF1-A2C3022B9D2E}"/>
              </a:ext>
            </a:extLst>
          </p:cNvPr>
          <p:cNvSpPr/>
          <p:nvPr/>
        </p:nvSpPr>
        <p:spPr>
          <a:xfrm>
            <a:off x="10390540" y="4922599"/>
            <a:ext cx="385545" cy="690127"/>
          </a:xfrm>
          <a:prstGeom prst="rightBrace">
            <a:avLst>
              <a:gd name="adj1" fmla="val 8333"/>
              <a:gd name="adj2" fmla="val 4872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852795C7-1A01-4158-8CEA-F0F92CDB9311}"/>
              </a:ext>
            </a:extLst>
          </p:cNvPr>
          <p:cNvSpPr txBox="1"/>
          <p:nvPr/>
        </p:nvSpPr>
        <p:spPr>
          <a:xfrm>
            <a:off x="10776085" y="3474194"/>
            <a:ext cx="141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train subset</a:t>
            </a:r>
            <a:endParaRPr lang="pl-PL" dirty="0"/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1BF74CF1-106C-4DFD-8698-4E10085307DF}"/>
              </a:ext>
            </a:extLst>
          </p:cNvPr>
          <p:cNvSpPr txBox="1"/>
          <p:nvPr/>
        </p:nvSpPr>
        <p:spPr>
          <a:xfrm>
            <a:off x="10776084" y="5043046"/>
            <a:ext cx="141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test subset</a:t>
            </a:r>
            <a:endParaRPr lang="pl-PL" dirty="0"/>
          </a:p>
        </p:txBody>
      </p:sp>
      <p:graphicFrame>
        <p:nvGraphicFramePr>
          <p:cNvPr id="49" name="Tabela 3">
            <a:extLst>
              <a:ext uri="{FF2B5EF4-FFF2-40B4-BE49-F238E27FC236}">
                <a16:creationId xmlns:a16="http://schemas.microsoft.com/office/drawing/2014/main" id="{7BAF6EA7-1F85-4EDA-9D22-C9F978731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2284"/>
              </p:ext>
            </p:extLst>
          </p:nvPr>
        </p:nvGraphicFramePr>
        <p:xfrm>
          <a:off x="5280128" y="2496728"/>
          <a:ext cx="50892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09">
                  <a:extLst>
                    <a:ext uri="{9D8B030D-6E8A-4147-A177-3AD203B41FA5}">
                      <a16:colId xmlns:a16="http://schemas.microsoft.com/office/drawing/2014/main" val="265536621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1421455751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618712476"/>
                    </a:ext>
                  </a:extLst>
                </a:gridCol>
                <a:gridCol w="1272309">
                  <a:extLst>
                    <a:ext uri="{9D8B030D-6E8A-4147-A177-3AD203B41FA5}">
                      <a16:colId xmlns:a16="http://schemas.microsoft.com/office/drawing/2014/main" val="3867933095"/>
                    </a:ext>
                  </a:extLst>
                </a:gridCol>
              </a:tblGrid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year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productcategory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sales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28201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41512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63424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2013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649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2014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160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054535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2015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170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48063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2016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180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22270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2017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22735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2018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32138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2019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31627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2020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10287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2021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230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831257"/>
                  </a:ext>
                </a:extLst>
              </a:tr>
            </a:tbl>
          </a:graphicData>
        </a:graphic>
      </p:graphicFrame>
      <p:graphicFrame>
        <p:nvGraphicFramePr>
          <p:cNvPr id="51" name="Tabela 3">
            <a:extLst>
              <a:ext uri="{FF2B5EF4-FFF2-40B4-BE49-F238E27FC236}">
                <a16:creationId xmlns:a16="http://schemas.microsoft.com/office/drawing/2014/main" id="{CEAB9D5F-8048-4DB7-A253-A9CC83664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25468"/>
              </p:ext>
            </p:extLst>
          </p:nvPr>
        </p:nvGraphicFramePr>
        <p:xfrm>
          <a:off x="5190402" y="5752295"/>
          <a:ext cx="663012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648">
                  <a:extLst>
                    <a:ext uri="{9D8B030D-6E8A-4147-A177-3AD203B41FA5}">
                      <a16:colId xmlns:a16="http://schemas.microsoft.com/office/drawing/2014/main" val="2655366216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142145575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61871247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867933095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110744799"/>
                    </a:ext>
                  </a:extLst>
                </a:gridCol>
              </a:tblGrid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year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productcategory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sales _original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sales_predicted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28201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2019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ighlight>
                            <a:srgbClr val="00FF00"/>
                          </a:highlight>
                        </a:rPr>
                        <a:t>210</a:t>
                      </a:r>
                      <a:endParaRPr lang="pl-PL" sz="11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31627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2020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ighlight>
                            <a:srgbClr val="00FF00"/>
                          </a:highlight>
                        </a:rPr>
                        <a:t>220</a:t>
                      </a:r>
                      <a:endParaRPr lang="pl-PL" sz="11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10287"/>
                  </a:ext>
                </a:extLst>
              </a:tr>
              <a:tr h="253002">
                <a:tc>
                  <a:txBody>
                    <a:bodyPr/>
                    <a:lstStyle/>
                    <a:p>
                      <a:r>
                        <a:rPr lang="en-US" sz="1100" dirty="0"/>
                        <a:t>2021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220</a:t>
                      </a:r>
                      <a:endParaRPr lang="pl-P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ighlight>
                            <a:srgbClr val="FF0000"/>
                          </a:highlight>
                        </a:rPr>
                        <a:t>240</a:t>
                      </a:r>
                      <a:endParaRPr lang="pl-PL" sz="1100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831257"/>
                  </a:ext>
                </a:extLst>
              </a:tr>
            </a:tbl>
          </a:graphicData>
        </a:graphic>
      </p:graphicFrame>
      <p:sp>
        <p:nvSpPr>
          <p:cNvPr id="2" name="Strzałka: zakrzywiona w prawo 1">
            <a:extLst>
              <a:ext uri="{FF2B5EF4-FFF2-40B4-BE49-F238E27FC236}">
                <a16:creationId xmlns:a16="http://schemas.microsoft.com/office/drawing/2014/main" id="{2EFC6E2A-B1FD-4F68-8DBE-336CBE3187B9}"/>
              </a:ext>
            </a:extLst>
          </p:cNvPr>
          <p:cNvSpPr/>
          <p:nvPr/>
        </p:nvSpPr>
        <p:spPr>
          <a:xfrm>
            <a:off x="4603213" y="5219149"/>
            <a:ext cx="595954" cy="1309237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39" grpId="0"/>
      <p:bldP spid="40" grpId="0"/>
      <p:bldP spid="43" grpId="0" animBg="1"/>
      <p:bldP spid="46" grpId="0" animBg="1"/>
      <p:bldP spid="47" grpId="0"/>
      <p:bldP spid="48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668684" y="19280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>
            <a:extLst>
              <a:ext uri="{FF2B5EF4-FFF2-40B4-BE49-F238E27FC236}">
                <a16:creationId xmlns:a16="http://schemas.microsoft.com/office/drawing/2014/main" id="{62710EF2-5115-4097-9D19-8C1E8ABB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28" y="2337017"/>
            <a:ext cx="5395572" cy="1847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0866AD77-F042-4170-880E-768BBC11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27" y="4418980"/>
            <a:ext cx="5395572" cy="15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D5B5B04-5444-4BD5-951D-AAF396F72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15" y="2337017"/>
            <a:ext cx="5395572" cy="3671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Owal 19">
            <a:extLst>
              <a:ext uri="{FF2B5EF4-FFF2-40B4-BE49-F238E27FC236}">
                <a16:creationId xmlns:a16="http://schemas.microsoft.com/office/drawing/2014/main" id="{2A44F2D7-E471-4736-B7B0-00404CAA919D}"/>
              </a:ext>
            </a:extLst>
          </p:cNvPr>
          <p:cNvSpPr/>
          <p:nvPr/>
        </p:nvSpPr>
        <p:spPr>
          <a:xfrm>
            <a:off x="3023828" y="1845707"/>
            <a:ext cx="548640" cy="548640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AF479CD-2262-4ECC-B0E4-2AC635941F5D}"/>
              </a:ext>
            </a:extLst>
          </p:cNvPr>
          <p:cNvSpPr/>
          <p:nvPr/>
        </p:nvSpPr>
        <p:spPr>
          <a:xfrm>
            <a:off x="213359" y="4937610"/>
            <a:ext cx="548640" cy="548640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43C8C735-84C4-45ED-8FEF-025265FD63D2}"/>
              </a:ext>
            </a:extLst>
          </p:cNvPr>
          <p:cNvSpPr/>
          <p:nvPr/>
        </p:nvSpPr>
        <p:spPr>
          <a:xfrm>
            <a:off x="8890001" y="1849178"/>
            <a:ext cx="548640" cy="548640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3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Azure Machine Learning</a:t>
            </a:r>
            <a:r>
              <a:rPr lang="en-US" sz="2200" dirty="0">
                <a:latin typeface="+mj-lt"/>
              </a:rPr>
              <a:t> - </a:t>
            </a:r>
            <a:r>
              <a:rPr lang="en-US" sz="2200" b="1" dirty="0">
                <a:latin typeface="+mj-lt"/>
              </a:rPr>
              <a:t>Enterprise-grade machine learning service</a:t>
            </a:r>
            <a:r>
              <a:rPr lang="en-US" sz="2200" dirty="0">
                <a:latin typeface="+mj-lt"/>
              </a:rPr>
              <a:t> to build and deploy models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Notebook</a:t>
            </a:r>
            <a:r>
              <a:rPr lang="en-US" sz="2200" dirty="0">
                <a:latin typeface="+mj-lt"/>
              </a:rPr>
              <a:t> or script style coding or </a:t>
            </a:r>
            <a:r>
              <a:rPr lang="en-US" sz="2200" b="1" dirty="0">
                <a:latin typeface="+mj-lt"/>
              </a:rPr>
              <a:t>graphic designer</a:t>
            </a:r>
            <a:r>
              <a:rPr lang="en-US" sz="2200" dirty="0">
                <a:latin typeface="+mj-lt"/>
              </a:rPr>
              <a:t> including Automated ML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Supports Python and R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End-to-end </a:t>
            </a:r>
            <a:r>
              <a:rPr lang="en-US" sz="2200" b="1" dirty="0" err="1">
                <a:latin typeface="+mj-lt"/>
              </a:rPr>
              <a:t>MLOps</a:t>
            </a:r>
            <a:endParaRPr lang="en-US" sz="2200" b="1" dirty="0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200" b="1" dirty="0">
                <a:latin typeface="+mj-lt"/>
              </a:rPr>
              <a:t>Read more: </a:t>
            </a:r>
            <a:r>
              <a:rPr lang="en-US" sz="2200" dirty="0">
                <a:latin typeface="+mj-lt"/>
              </a:rPr>
              <a:t>[</a:t>
            </a:r>
            <a:r>
              <a:rPr lang="en-US" sz="2200" dirty="0">
                <a:latin typeface="+mj-lt"/>
                <a:hlinkClick r:id="rId3"/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b="1" dirty="0">
                <a:solidFill>
                  <a:srgbClr val="FBAB28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b="1" dirty="0">
                <a:solidFill>
                  <a:srgbClr val="FBAB28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dirty="0">
                <a:latin typeface="+mj-lt"/>
                <a:hlinkClick r:id="rId6"/>
              </a:rPr>
              <a:t>link</a:t>
            </a:r>
            <a:r>
              <a:rPr lang="en-US" sz="2200" dirty="0">
                <a:latin typeface="+mj-lt"/>
              </a:rPr>
              <a:t>], [</a:t>
            </a:r>
            <a:r>
              <a:rPr lang="en-US" sz="2200" b="1" dirty="0">
                <a:solidFill>
                  <a:srgbClr val="FBAB28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200" dirty="0">
                <a:latin typeface="+mj-lt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azure machine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E5555D9-3C92-4238-A547-720D08F60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571" y="1849020"/>
            <a:ext cx="2805849" cy="4357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CB73F673-7E22-4D6D-9F49-A493463B1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780" y="1849020"/>
            <a:ext cx="1380837" cy="4357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2839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azure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DD84C196-CC20-47A5-A9CA-9FD1D61C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3" y="1868753"/>
            <a:ext cx="6043296" cy="3651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7B6CAB8-B7E7-4E8F-AB92-2131E07C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601" y="2696390"/>
            <a:ext cx="6043293" cy="3651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665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demo</a:t>
            </a:r>
            <a:br>
              <a:rPr lang="en-US" spc="300" dirty="0"/>
            </a:br>
            <a:r>
              <a:rPr lang="en-US" spc="300" dirty="0"/>
              <a:t>azure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2E9618BF-6BDB-4D18-9C59-58894D590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390" y="1904933"/>
            <a:ext cx="7225220" cy="4365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4777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rostokąt 111">
            <a:extLst>
              <a:ext uri="{FF2B5EF4-FFF2-40B4-BE49-F238E27FC236}">
                <a16:creationId xmlns:a16="http://schemas.microsoft.com/office/drawing/2014/main" id="{9F523195-BA6C-4842-ABBE-5369B757DA17}"/>
              </a:ext>
            </a:extLst>
          </p:cNvPr>
          <p:cNvSpPr/>
          <p:nvPr/>
        </p:nvSpPr>
        <p:spPr>
          <a:xfrm>
            <a:off x="4642246" y="2006917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1" name="Prostokąt 110">
            <a:extLst>
              <a:ext uri="{FF2B5EF4-FFF2-40B4-BE49-F238E27FC236}">
                <a16:creationId xmlns:a16="http://schemas.microsoft.com/office/drawing/2014/main" id="{25DEA753-F83D-4B1A-90A3-B5B157E3C173}"/>
              </a:ext>
            </a:extLst>
          </p:cNvPr>
          <p:cNvSpPr/>
          <p:nvPr/>
        </p:nvSpPr>
        <p:spPr>
          <a:xfrm>
            <a:off x="4642246" y="3096536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0" name="Prostokąt 109">
            <a:extLst>
              <a:ext uri="{FF2B5EF4-FFF2-40B4-BE49-F238E27FC236}">
                <a16:creationId xmlns:a16="http://schemas.microsoft.com/office/drawing/2014/main" id="{89D82093-8DBA-4F8F-A8D4-F726AA1A7201}"/>
              </a:ext>
            </a:extLst>
          </p:cNvPr>
          <p:cNvSpPr/>
          <p:nvPr/>
        </p:nvSpPr>
        <p:spPr>
          <a:xfrm>
            <a:off x="4642247" y="4251144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9" name="Prostokąt 108">
            <a:extLst>
              <a:ext uri="{FF2B5EF4-FFF2-40B4-BE49-F238E27FC236}">
                <a16:creationId xmlns:a16="http://schemas.microsoft.com/office/drawing/2014/main" id="{4A5066A7-38FE-4721-84C3-48448B277F1A}"/>
              </a:ext>
            </a:extLst>
          </p:cNvPr>
          <p:cNvSpPr/>
          <p:nvPr/>
        </p:nvSpPr>
        <p:spPr>
          <a:xfrm>
            <a:off x="2365770" y="425935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4" name="Prostokąt 103">
            <a:extLst>
              <a:ext uri="{FF2B5EF4-FFF2-40B4-BE49-F238E27FC236}">
                <a16:creationId xmlns:a16="http://schemas.microsoft.com/office/drawing/2014/main" id="{7E8C23D2-BED5-45FF-B8A8-8717CE8D4771}"/>
              </a:ext>
            </a:extLst>
          </p:cNvPr>
          <p:cNvSpPr/>
          <p:nvPr/>
        </p:nvSpPr>
        <p:spPr>
          <a:xfrm>
            <a:off x="6865237" y="556003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ADEF7CFE-F5F6-4A02-8B0D-E76B8B6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41" y="5579381"/>
            <a:ext cx="1629002" cy="924054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2B9E2F-2C27-4991-BBD6-F16DB4C3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92" y="2380784"/>
            <a:ext cx="1878165" cy="6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radio playlist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19D161-8BDE-448E-B703-363A196B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67" y="4655764"/>
            <a:ext cx="1781006" cy="2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7E06B0-083E-4969-9F5A-D1982FE4B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01" y="3312306"/>
            <a:ext cx="1538945" cy="3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5EF30B39-0867-45A4-9591-32A3F61C80B0}"/>
              </a:ext>
            </a:extLst>
          </p:cNvPr>
          <p:cNvCxnSpPr>
            <a:cxnSpLocks/>
          </p:cNvCxnSpPr>
          <p:nvPr/>
        </p:nvCxnSpPr>
        <p:spPr>
          <a:xfrm>
            <a:off x="5769001" y="2892405"/>
            <a:ext cx="0" cy="454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Obraz 2050">
            <a:extLst>
              <a:ext uri="{FF2B5EF4-FFF2-40B4-BE49-F238E27FC236}">
                <a16:creationId xmlns:a16="http://schemas.microsoft.com/office/drawing/2014/main" id="{D507B2E4-A1CF-4B69-87DF-AAFD3D54E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758" y="4294219"/>
            <a:ext cx="1562318" cy="924054"/>
          </a:xfrm>
          <a:prstGeom prst="rect">
            <a:avLst/>
          </a:prstGeom>
        </p:spPr>
      </p:pic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0CC6AC39-D5DD-48FA-ADCB-ED333B6D17D0}"/>
              </a:ext>
            </a:extLst>
          </p:cNvPr>
          <p:cNvCxnSpPr>
            <a:cxnSpLocks/>
          </p:cNvCxnSpPr>
          <p:nvPr/>
        </p:nvCxnSpPr>
        <p:spPr>
          <a:xfrm>
            <a:off x="5769855" y="3808039"/>
            <a:ext cx="0" cy="59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C2DE7A-C688-4B3D-A88D-37765E9A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584" y="5761477"/>
            <a:ext cx="1562318" cy="78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DCA39A01-0A68-4CED-A3A9-9AEE1A9C24F1}"/>
              </a:ext>
            </a:extLst>
          </p:cNvPr>
          <p:cNvCxnSpPr>
            <a:cxnSpLocks/>
          </p:cNvCxnSpPr>
          <p:nvPr/>
        </p:nvCxnSpPr>
        <p:spPr>
          <a:xfrm>
            <a:off x="3432750" y="5020673"/>
            <a:ext cx="0" cy="864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B643A8A7-D1B9-4EFA-91E1-7CCC93B18331}"/>
              </a:ext>
            </a:extLst>
          </p:cNvPr>
          <p:cNvCxnSpPr>
            <a:cxnSpLocks/>
          </p:cNvCxnSpPr>
          <p:nvPr/>
        </p:nvCxnSpPr>
        <p:spPr>
          <a:xfrm flipV="1">
            <a:off x="4343928" y="4802531"/>
            <a:ext cx="596636" cy="24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E8647A33-6AB1-4A8E-9F43-27C53A07F638}"/>
              </a:ext>
            </a:extLst>
          </p:cNvPr>
          <p:cNvSpPr txBox="1">
            <a:spLocks/>
          </p:cNvSpPr>
          <p:nvPr/>
        </p:nvSpPr>
        <p:spPr>
          <a:xfrm>
            <a:off x="5567544" y="4339223"/>
            <a:ext cx="811174" cy="607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spc="300" dirty="0"/>
              <a:t>data</a:t>
            </a:r>
            <a:br>
              <a:rPr lang="en-US" sz="1800" spc="300" dirty="0"/>
            </a:br>
            <a:r>
              <a:rPr lang="en-US" sz="1800" spc="300" dirty="0"/>
              <a:t>lake</a:t>
            </a:r>
          </a:p>
        </p:txBody>
      </p:sp>
      <p:pic>
        <p:nvPicPr>
          <p:cNvPr id="70" name="Obraz 69">
            <a:extLst>
              <a:ext uri="{FF2B5EF4-FFF2-40B4-BE49-F238E27FC236}">
                <a16:creationId xmlns:a16="http://schemas.microsoft.com/office/drawing/2014/main" id="{DD963AF8-95C3-4A99-89C7-DEDA4AF21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01" y="5658911"/>
            <a:ext cx="1653506" cy="558505"/>
          </a:xfrm>
          <a:prstGeom prst="rect">
            <a:avLst/>
          </a:prstGeom>
        </p:spPr>
      </p:pic>
      <p:cxnSp>
        <p:nvCxnSpPr>
          <p:cNvPr id="74" name="Łącznik: łamany 73">
            <a:extLst>
              <a:ext uri="{FF2B5EF4-FFF2-40B4-BE49-F238E27FC236}">
                <a16:creationId xmlns:a16="http://schemas.microsoft.com/office/drawing/2014/main" id="{DB0D3A85-CBCA-463B-B257-FBFA35331620}"/>
              </a:ext>
            </a:extLst>
          </p:cNvPr>
          <p:cNvCxnSpPr>
            <a:cxnSpLocks/>
          </p:cNvCxnSpPr>
          <p:nvPr/>
        </p:nvCxnSpPr>
        <p:spPr>
          <a:xfrm>
            <a:off x="6634263" y="4661925"/>
            <a:ext cx="1324950" cy="9174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Kształt litery L 76">
            <a:extLst>
              <a:ext uri="{FF2B5EF4-FFF2-40B4-BE49-F238E27FC236}">
                <a16:creationId xmlns:a16="http://schemas.microsoft.com/office/drawing/2014/main" id="{BD0306BB-3761-4916-80D8-D8061DB0E5C6}"/>
              </a:ext>
            </a:extLst>
          </p:cNvPr>
          <p:cNvSpPr/>
          <p:nvPr/>
        </p:nvSpPr>
        <p:spPr>
          <a:xfrm rot="10800000">
            <a:off x="4708545" y="4242255"/>
            <a:ext cx="4342862" cy="2347752"/>
          </a:xfrm>
          <a:prstGeom prst="corner">
            <a:avLst>
              <a:gd name="adj1" fmla="val 43287"/>
              <a:gd name="adj2" fmla="val 97003"/>
            </a:avLst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Prostokąt 77">
            <a:extLst>
              <a:ext uri="{FF2B5EF4-FFF2-40B4-BE49-F238E27FC236}">
                <a16:creationId xmlns:a16="http://schemas.microsoft.com/office/drawing/2014/main" id="{B8319933-929F-4CB2-8B51-C3E1524B5EDD}"/>
              </a:ext>
            </a:extLst>
          </p:cNvPr>
          <p:cNvSpPr/>
          <p:nvPr/>
        </p:nvSpPr>
        <p:spPr>
          <a:xfrm>
            <a:off x="4708545" y="2233861"/>
            <a:ext cx="2067660" cy="169948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7" name="Prostokąt 126">
            <a:extLst>
              <a:ext uri="{FF2B5EF4-FFF2-40B4-BE49-F238E27FC236}">
                <a16:creationId xmlns:a16="http://schemas.microsoft.com/office/drawing/2014/main" id="{E101D47A-EA25-44E2-8ABA-B4BDC718C446}"/>
              </a:ext>
            </a:extLst>
          </p:cNvPr>
          <p:cNvSpPr/>
          <p:nvPr/>
        </p:nvSpPr>
        <p:spPr>
          <a:xfrm>
            <a:off x="2321770" y="5586214"/>
            <a:ext cx="2215644" cy="100379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8" name="Prostokąt 127">
            <a:extLst>
              <a:ext uri="{FF2B5EF4-FFF2-40B4-BE49-F238E27FC236}">
                <a16:creationId xmlns:a16="http://schemas.microsoft.com/office/drawing/2014/main" id="{EE3C369C-6E74-471D-A369-7DBD16F1B660}"/>
              </a:ext>
            </a:extLst>
          </p:cNvPr>
          <p:cNvSpPr/>
          <p:nvPr/>
        </p:nvSpPr>
        <p:spPr>
          <a:xfrm>
            <a:off x="2321769" y="4242256"/>
            <a:ext cx="2215645" cy="100517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E727A221-D20D-4A05-9FE5-051A5D65322F}"/>
              </a:ext>
            </a:extLst>
          </p:cNvPr>
          <p:cNvSpPr txBox="1">
            <a:spLocks/>
          </p:cNvSpPr>
          <p:nvPr/>
        </p:nvSpPr>
        <p:spPr>
          <a:xfrm>
            <a:off x="4301716" y="6238317"/>
            <a:ext cx="15623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49933274-3385-4C18-9673-F4732538FA7B}"/>
              </a:ext>
            </a:extLst>
          </p:cNvPr>
          <p:cNvSpPr txBox="1">
            <a:spLocks/>
          </p:cNvSpPr>
          <p:nvPr/>
        </p:nvSpPr>
        <p:spPr>
          <a:xfrm>
            <a:off x="5684280" y="1790597"/>
            <a:ext cx="1388876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11DEF5DD-ED11-49FB-A8FA-EA55A51C1D49}"/>
              </a:ext>
            </a:extLst>
          </p:cNvPr>
          <p:cNvSpPr txBox="1">
            <a:spLocks/>
          </p:cNvSpPr>
          <p:nvPr/>
        </p:nvSpPr>
        <p:spPr>
          <a:xfrm>
            <a:off x="7737821" y="3775543"/>
            <a:ext cx="15957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azure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C15D7F2F-C01C-4B5C-B51D-CEDA7129A9F1}"/>
              </a:ext>
            </a:extLst>
          </p:cNvPr>
          <p:cNvSpPr txBox="1">
            <a:spLocks/>
          </p:cNvSpPr>
          <p:nvPr/>
        </p:nvSpPr>
        <p:spPr>
          <a:xfrm>
            <a:off x="1930268" y="3774647"/>
            <a:ext cx="1565284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aws</a:t>
            </a:r>
            <a:endParaRPr lang="en-US" sz="3200" b="1" spc="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7DEE17A4-AD45-41B2-BD50-E34C4EE4FB2D}"/>
              </a:ext>
            </a:extLst>
          </p:cNvPr>
          <p:cNvSpPr/>
          <p:nvPr/>
        </p:nvSpPr>
        <p:spPr>
          <a:xfrm>
            <a:off x="4537414" y="1766545"/>
            <a:ext cx="2371114" cy="3688202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08E90775-0037-4ED4-80F9-7D295C0E26A1}"/>
              </a:ext>
            </a:extLst>
          </p:cNvPr>
          <p:cNvSpPr/>
          <p:nvPr/>
        </p:nvSpPr>
        <p:spPr>
          <a:xfrm>
            <a:off x="2161842" y="3872753"/>
            <a:ext cx="2371114" cy="1581994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2DEFF6FF-A4B2-4719-BD7E-457511A9492D}"/>
              </a:ext>
            </a:extLst>
          </p:cNvPr>
          <p:cNvSpPr/>
          <p:nvPr/>
        </p:nvSpPr>
        <p:spPr>
          <a:xfrm>
            <a:off x="2158466" y="5455005"/>
            <a:ext cx="2497870" cy="1310091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DFFF971E-1B7B-4EA0-8DB0-6D374AE4DE65}"/>
              </a:ext>
            </a:extLst>
          </p:cNvPr>
          <p:cNvSpPr/>
          <p:nvPr/>
        </p:nvSpPr>
        <p:spPr>
          <a:xfrm>
            <a:off x="6908528" y="3877355"/>
            <a:ext cx="2497870" cy="2844119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40C668F5-DD12-43A8-A739-CA5C7A84C7C1}"/>
              </a:ext>
            </a:extLst>
          </p:cNvPr>
          <p:cNvSpPr/>
          <p:nvPr/>
        </p:nvSpPr>
        <p:spPr>
          <a:xfrm>
            <a:off x="6634262" y="5458261"/>
            <a:ext cx="279431" cy="1263213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668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a lot, but not that hard, huh?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D0B26ED8-23FE-4A1F-BDBA-11C17E40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2" y="1771903"/>
            <a:ext cx="11048084" cy="3783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19842D3-43FD-435D-A0BD-CC07A4BED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0" y="2943924"/>
            <a:ext cx="5968668" cy="33508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49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https://attachment.outlook.live.net/owa/slawomirdrzymala@outlook.com/service.svc/s/GetAttachmentThumbnail?id=AQMkADAwATMwMAItYjczNS1kOGM0LTAwAi0wMAoARgAAA%2FrtTgDcR1VBoBGOu7FnlTAHANeU2lz1A2FGlJW4XAYMv90AAAIBDAAAANeU2lz1A2FGlJW4XAYMv90AAl0niOcAAAABEgAQAIM9H%2Bwwy6NHscjxPYgrwbc%3D&amp;thumbnailType=2&amp;owa=outlook.live.com&amp;scriptVer=2019050601.09&amp;isc=1&amp;X-OWA-CANARY=dF99zwyCiEiuHmZZbuES8RCyPGcC2dYY0Ds0MwYZrKFxJelGWpji7bc6PO0VCASd2WvEfWr64jQ.&amp;token=eyJhbGciOiJSUzI1NiIsImtpZCI6IjA2MDBGOUY2NzQ2MjA3MzdFNzM0MDRFMjg3QzQ1QTgxOENCN0NFQjgiLCJ4NXQiOiJCZ0Q1OW5SaUJ6Zm5OQVRpaDhSYWdZeTN6cmciLCJ0eXAiOiJKV1QifQ.eyJ2ZXIiOiJFeGNoYW5nZS5DYWxsYmFjay5WMSIsImFwcGN0eHNlbmRlciI6Ik93YURvd25sb2FkQDg0ZGY5ZTdmLWU5ZjYtNDBhZi1iNDM1LWFhYWFhYWFhYWFhYSIsImFwcGN0eCI6IntcIm1zZXhjaHByb3RcIjpcIm93YVwiLFwicHJpbWFyeXNpZFwiOlwiUy0xLTI4MjctMTk2NjA4LTMwNzM3NTk0MjhcIixcInB1aWRcIjpcIjg0NDQyODAwMzg5MTM5NlwiLFwib2lkXCI6XCIwMDAzMDAwMC1iNzM1LWQ4YzQtMDAwMC0wMDAwMDAwMDAwMDBcIixcInNjb3BlXCI6XCJPd2FEb3dubG9hZFwifSIsIm5iZiI6MTU1NzkwMzM2MSwiZXhwIjoxNTU3OTAzOTYxLCJpc3MiOiIwMDAwMDAwMi0wMDAwLTBmZjEtY2UwMC0wMDAwMDAwMDAwMDBAODRkZjllN2YtZTlmNi00MGFmLWI0MzUtYWFhYWFhYWFhYWFhIiwiYXVkIjoiMDAwMDAwMDItMDAwMC0wZmYxLWNlMDAtMDAwMDAwMDAwMDAwL2F0dGFjaG1lbnQub3V0bG9vay5saXZlLm5ldEA4NGRmOWU3Zi1lOWY2LTQwYWYtYjQzNS1hYWFhYWFhYWFhYWEifQ.cQlK1qmP4uSQR51KQfa441FbBYqEcPjvMPlC7ZSVE8I7ral-hvOGTS2_RALNAxwe5aAUWPgWS6FRE2EDoIlyjVMKqkQc8hpzeRvgzzjtNWmW_ussldBDPT3g8AkxtPqGL-s_IfZFjemH7A6aHQexMAZIUMUL4l6SZocooG2b7zzoesc1Mqh9qxO3O9xi7oy11Fun_a0gkNEK9ZKM3tzqeR0c2tV_LxDC6WwbaIDfbXNfKToz6j1IkxM7y4YMBUDnT-HYYhcbUlaaMRCBPJ1F5h3yvD-De_8jf0CAZECuhvItLkuJIEwDUp04kQTGrJ29dHPb6zke9OCr7hQzHYSSHg&amp;animation=true">
            <a:extLst>
              <a:ext uri="{FF2B5EF4-FFF2-40B4-BE49-F238E27FC236}">
                <a16:creationId xmlns:a16="http://schemas.microsoft.com/office/drawing/2014/main" id="{443BDEA1-5857-4191-9E3B-3CCAF9AD9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349" y="3140787"/>
            <a:ext cx="2912770" cy="24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Sławomir Drzymała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latin typeface="+mj-lt"/>
              </a:rPr>
              <a:t>Business Intelligence Consultant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latin typeface="+mj-lt"/>
              </a:rPr>
              <a:t>Speaker at the conferences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latin typeface="+mj-lt"/>
              </a:rPr>
              <a:t>Organizer (meetups, hackathon’s)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Cofounder of pl.seequality.net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Passionate about data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400" b="1" dirty="0">
              <a:latin typeface="+mj-lt"/>
            </a:endParaRPr>
          </a:p>
        </p:txBody>
      </p:sp>
      <p:pic>
        <p:nvPicPr>
          <p:cNvPr id="8" name="Symbol zastępczy zawartości 7" descr="Obraz zawierający osoba, ściana, mężczyzna, wewnątrz&#10;&#10;Opis wygenerowany automatycznie">
            <a:extLst>
              <a:ext uri="{FF2B5EF4-FFF2-40B4-BE49-F238E27FC236}">
                <a16:creationId xmlns:a16="http://schemas.microsoft.com/office/drawing/2014/main" id="{6B73272F-0E7B-4682-89D0-B6D89BF9D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19" y="1879540"/>
            <a:ext cx="2445681" cy="366852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about 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">
            <a:extLst>
              <a:ext uri="{FF2B5EF4-FFF2-40B4-BE49-F238E27FC236}">
                <a16:creationId xmlns:a16="http://schemas.microsoft.com/office/drawing/2014/main" id="{833757D5-26CD-48A5-A8AD-88B44B6D7F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76" y="5766055"/>
            <a:ext cx="458986" cy="458986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27C4D9A-B922-4854-B170-2C20BD0957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35" y="5768330"/>
            <a:ext cx="689263" cy="458986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EB968088-89F6-439B-8940-9D6A33B2EAAB}"/>
              </a:ext>
            </a:extLst>
          </p:cNvPr>
          <p:cNvSpPr/>
          <p:nvPr/>
        </p:nvSpPr>
        <p:spPr>
          <a:xfrm>
            <a:off x="5196146" y="5785504"/>
            <a:ext cx="13466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+mj-lt"/>
              </a:rPr>
              <a:t>sdrzymala</a:t>
            </a:r>
            <a:endParaRPr lang="en-US" sz="2000" dirty="0">
              <a:latin typeface="+mj-lt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37D3584A-BDEA-4399-A065-28696F2B26C3}"/>
              </a:ext>
            </a:extLst>
          </p:cNvPr>
          <p:cNvSpPr/>
          <p:nvPr/>
        </p:nvSpPr>
        <p:spPr>
          <a:xfrm>
            <a:off x="6804406" y="5805697"/>
            <a:ext cx="14847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+mj-lt"/>
              </a:rPr>
              <a:t>SDrzymala</a:t>
            </a:r>
            <a:endParaRPr lang="en-US" sz="2000" dirty="0">
              <a:latin typeface="+mj-lt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5AC6594-6DFF-461E-90D0-AC0ED68C7F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1" y="5759884"/>
            <a:ext cx="624895" cy="418659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109C232F-D4A0-4791-9D10-FBC9DAC51D4D}"/>
              </a:ext>
            </a:extLst>
          </p:cNvPr>
          <p:cNvSpPr/>
          <p:nvPr/>
        </p:nvSpPr>
        <p:spPr>
          <a:xfrm>
            <a:off x="1269278" y="5787799"/>
            <a:ext cx="38660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+mj-lt"/>
              </a:rPr>
              <a:t>slawomirdrzymala@outlook.com</a:t>
            </a:r>
            <a:endParaRPr lang="en-US" sz="2000" dirty="0">
              <a:latin typeface="+mj-lt"/>
            </a:endParaRPr>
          </a:p>
        </p:txBody>
      </p:sp>
      <p:pic>
        <p:nvPicPr>
          <p:cNvPr id="20" name="Picture 4" descr="Image result for github logo">
            <a:extLst>
              <a:ext uri="{FF2B5EF4-FFF2-40B4-BE49-F238E27FC236}">
                <a16:creationId xmlns:a16="http://schemas.microsoft.com/office/drawing/2014/main" id="{7033135E-08AE-4126-A354-753A4BFC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66" y="5736913"/>
            <a:ext cx="541763" cy="5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github logo">
            <a:extLst>
              <a:ext uri="{FF2B5EF4-FFF2-40B4-BE49-F238E27FC236}">
                <a16:creationId xmlns:a16="http://schemas.microsoft.com/office/drawing/2014/main" id="{36C33B4F-90FC-4F56-A4A4-545E257A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823" y="5736913"/>
            <a:ext cx="541763" cy="5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DAA3FCD8-8C79-4F8C-9B03-5934B3F68E75}"/>
              </a:ext>
            </a:extLst>
          </p:cNvPr>
          <p:cNvSpPr/>
          <p:nvPr/>
        </p:nvSpPr>
        <p:spPr>
          <a:xfrm>
            <a:off x="10193988" y="5805697"/>
            <a:ext cx="14095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+mj-lt"/>
              </a:rPr>
              <a:t>seequality</a:t>
            </a:r>
            <a:endParaRPr lang="en-US" sz="2000" dirty="0">
              <a:latin typeface="+mj-lt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3D59773F-8859-4371-BBE9-C1B9DD96DBC8}"/>
              </a:ext>
            </a:extLst>
          </p:cNvPr>
          <p:cNvSpPr/>
          <p:nvPr/>
        </p:nvSpPr>
        <p:spPr>
          <a:xfrm>
            <a:off x="8566985" y="5787799"/>
            <a:ext cx="14095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+mj-lt"/>
              </a:rPr>
              <a:t>sdrzymala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9663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recap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D85FF420-FEFC-46DA-8EE9-A70E6B63F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59244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j-lt"/>
              </a:rPr>
              <a:t>Code and presentation will be shared, make sure to check</a:t>
            </a:r>
          </a:p>
          <a:p>
            <a:r>
              <a:rPr lang="en-US" sz="2400" b="1" dirty="0">
                <a:latin typeface="+mj-lt"/>
              </a:rPr>
              <a:t>We have seen</a:t>
            </a:r>
          </a:p>
          <a:p>
            <a:pPr lvl="1"/>
            <a:r>
              <a:rPr lang="en-US" strike="sngStrike" dirty="0">
                <a:latin typeface="+mj-lt"/>
              </a:rPr>
              <a:t>Docker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Python</a:t>
            </a:r>
          </a:p>
          <a:p>
            <a:pPr lvl="1"/>
            <a:r>
              <a:rPr lang="en-US" dirty="0">
                <a:latin typeface="+mj-lt"/>
              </a:rPr>
              <a:t>Data lake</a:t>
            </a:r>
          </a:p>
          <a:p>
            <a:pPr lvl="1"/>
            <a:r>
              <a:rPr lang="en-US" dirty="0">
                <a:latin typeface="+mj-lt"/>
              </a:rPr>
              <a:t>Databricks</a:t>
            </a:r>
          </a:p>
          <a:p>
            <a:pPr lvl="1"/>
            <a:r>
              <a:rPr lang="en-US" dirty="0">
                <a:latin typeface="+mj-lt"/>
              </a:rPr>
              <a:t>Power BI</a:t>
            </a:r>
          </a:p>
          <a:p>
            <a:pPr lvl="1"/>
            <a:r>
              <a:rPr lang="en-US" dirty="0">
                <a:latin typeface="+mj-lt"/>
              </a:rPr>
              <a:t>Azure ML</a:t>
            </a:r>
          </a:p>
          <a:p>
            <a:r>
              <a:rPr lang="en-US" sz="2400" b="1" dirty="0">
                <a:latin typeface="+mj-lt"/>
              </a:rPr>
              <a:t>Did u like the topic?</a:t>
            </a:r>
            <a:br>
              <a:rPr lang="en-US" sz="2400" b="1" dirty="0">
                <a:latin typeface="+mj-lt"/>
              </a:rPr>
            </a:br>
            <a:r>
              <a:rPr lang="en-US" sz="2000" b="1" dirty="0" err="1">
                <a:latin typeface="+mj-lt"/>
                <a:hlinkClick r:id="rId3"/>
              </a:rPr>
              <a:t>blog.prokulski.science</a:t>
            </a:r>
            <a:r>
              <a:rPr lang="en-US" sz="2000" b="1" dirty="0">
                <a:latin typeface="+mj-lt"/>
              </a:rPr>
              <a:t> [R]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C3809A8B-DF88-4314-840C-5705A9D6D17B}"/>
              </a:ext>
            </a:extLst>
          </p:cNvPr>
          <p:cNvSpPr/>
          <p:nvPr/>
        </p:nvSpPr>
        <p:spPr>
          <a:xfrm>
            <a:off x="7667386" y="1703511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377CFD62-FB91-4510-B855-D430EF97D367}"/>
              </a:ext>
            </a:extLst>
          </p:cNvPr>
          <p:cNvSpPr/>
          <p:nvPr/>
        </p:nvSpPr>
        <p:spPr>
          <a:xfrm>
            <a:off x="7667386" y="2793130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8F7ED88C-2867-4397-B94C-0F7D0CAEA3F3}"/>
              </a:ext>
            </a:extLst>
          </p:cNvPr>
          <p:cNvSpPr/>
          <p:nvPr/>
        </p:nvSpPr>
        <p:spPr>
          <a:xfrm>
            <a:off x="7667387" y="3947738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DADBDA68-9C06-4913-A71E-C9DD13870AB5}"/>
              </a:ext>
            </a:extLst>
          </p:cNvPr>
          <p:cNvSpPr/>
          <p:nvPr/>
        </p:nvSpPr>
        <p:spPr>
          <a:xfrm>
            <a:off x="5390910" y="3955952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3FF47F91-9E85-4205-B08E-8966BDC46B9A}"/>
              </a:ext>
            </a:extLst>
          </p:cNvPr>
          <p:cNvSpPr/>
          <p:nvPr/>
        </p:nvSpPr>
        <p:spPr>
          <a:xfrm>
            <a:off x="9890377" y="5256632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8" name="Obraz 37">
            <a:extLst>
              <a:ext uri="{FF2B5EF4-FFF2-40B4-BE49-F238E27FC236}">
                <a16:creationId xmlns:a16="http://schemas.microsoft.com/office/drawing/2014/main" id="{BB63FB64-91C3-4926-B74A-74C9FA7AB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781" y="5275975"/>
            <a:ext cx="1629002" cy="924054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061B3B04-186E-4A6B-BCFD-90DF37F44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32" y="2077378"/>
            <a:ext cx="1878165" cy="6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EAA3FE11-6CC0-418B-AC1F-862EA45D2D3B}"/>
              </a:ext>
            </a:extLst>
          </p:cNvPr>
          <p:cNvSpPr txBox="1">
            <a:spLocks/>
          </p:cNvSpPr>
          <p:nvPr/>
        </p:nvSpPr>
        <p:spPr>
          <a:xfrm>
            <a:off x="7063740" y="60529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SQLDay 202</a:t>
            </a:r>
            <a:r>
              <a:rPr lang="pl-PL"/>
              <a:t>1</a:t>
            </a:r>
            <a:endParaRPr lang="en-US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7144F953-A71C-432F-848D-2E8F8589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07" y="4352358"/>
            <a:ext cx="1781006" cy="2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30C70A67-CEE4-432F-BF75-94A0B4B2B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41" y="3008900"/>
            <a:ext cx="1538945" cy="3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1A8B0477-00FC-4A0C-98E0-ABB92697D861}"/>
              </a:ext>
            </a:extLst>
          </p:cNvPr>
          <p:cNvCxnSpPr>
            <a:cxnSpLocks/>
          </p:cNvCxnSpPr>
          <p:nvPr/>
        </p:nvCxnSpPr>
        <p:spPr>
          <a:xfrm>
            <a:off x="8794141" y="2588999"/>
            <a:ext cx="0" cy="454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Obraz 43">
            <a:extLst>
              <a:ext uri="{FF2B5EF4-FFF2-40B4-BE49-F238E27FC236}">
                <a16:creationId xmlns:a16="http://schemas.microsoft.com/office/drawing/2014/main" id="{DFF530CE-7B85-4AD2-B0FE-58F95CD59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7898" y="3990813"/>
            <a:ext cx="1562318" cy="924054"/>
          </a:xfrm>
          <a:prstGeom prst="rect">
            <a:avLst/>
          </a:prstGeom>
        </p:spPr>
      </p:pic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CCD192E2-D8A2-499D-AB8E-5CCB1588E0A0}"/>
              </a:ext>
            </a:extLst>
          </p:cNvPr>
          <p:cNvCxnSpPr>
            <a:cxnSpLocks/>
          </p:cNvCxnSpPr>
          <p:nvPr/>
        </p:nvCxnSpPr>
        <p:spPr>
          <a:xfrm>
            <a:off x="8794995" y="3504633"/>
            <a:ext cx="0" cy="59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9CE4D30C-311F-4779-8F4B-4FA2A540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24" y="5458071"/>
            <a:ext cx="1562318" cy="78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BA443AB6-7151-4A0B-A9DB-6D64DF509F98}"/>
              </a:ext>
            </a:extLst>
          </p:cNvPr>
          <p:cNvCxnSpPr>
            <a:cxnSpLocks/>
          </p:cNvCxnSpPr>
          <p:nvPr/>
        </p:nvCxnSpPr>
        <p:spPr>
          <a:xfrm>
            <a:off x="6457890" y="4717267"/>
            <a:ext cx="0" cy="864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2E98A46B-24A5-4BBF-B359-6AE648F83BDD}"/>
              </a:ext>
            </a:extLst>
          </p:cNvPr>
          <p:cNvCxnSpPr>
            <a:cxnSpLocks/>
          </p:cNvCxnSpPr>
          <p:nvPr/>
        </p:nvCxnSpPr>
        <p:spPr>
          <a:xfrm flipV="1">
            <a:off x="7369068" y="4499125"/>
            <a:ext cx="596636" cy="24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88272073-66EB-486A-9EEB-7622D24A5192}"/>
              </a:ext>
            </a:extLst>
          </p:cNvPr>
          <p:cNvSpPr txBox="1">
            <a:spLocks/>
          </p:cNvSpPr>
          <p:nvPr/>
        </p:nvSpPr>
        <p:spPr>
          <a:xfrm>
            <a:off x="8592684" y="4035817"/>
            <a:ext cx="811174" cy="607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spc="300" dirty="0"/>
              <a:t>data</a:t>
            </a:r>
            <a:br>
              <a:rPr lang="en-US" sz="1800" spc="300" dirty="0"/>
            </a:br>
            <a:r>
              <a:rPr lang="en-US" sz="1800" spc="300" dirty="0"/>
              <a:t>lake</a:t>
            </a:r>
          </a:p>
        </p:txBody>
      </p:sp>
      <p:pic>
        <p:nvPicPr>
          <p:cNvPr id="50" name="Obraz 49">
            <a:extLst>
              <a:ext uri="{FF2B5EF4-FFF2-40B4-BE49-F238E27FC236}">
                <a16:creationId xmlns:a16="http://schemas.microsoft.com/office/drawing/2014/main" id="{770F7FE2-FB20-4020-B941-EC7533C88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041" y="5355505"/>
            <a:ext cx="1653506" cy="558505"/>
          </a:xfrm>
          <a:prstGeom prst="rect">
            <a:avLst/>
          </a:prstGeom>
        </p:spPr>
      </p:pic>
      <p:cxnSp>
        <p:nvCxnSpPr>
          <p:cNvPr id="51" name="Łącznik: łamany 50">
            <a:extLst>
              <a:ext uri="{FF2B5EF4-FFF2-40B4-BE49-F238E27FC236}">
                <a16:creationId xmlns:a16="http://schemas.microsoft.com/office/drawing/2014/main" id="{81E039B7-3A80-4561-B9CA-BDE0B1D3B5C3}"/>
              </a:ext>
            </a:extLst>
          </p:cNvPr>
          <p:cNvCxnSpPr>
            <a:cxnSpLocks/>
          </p:cNvCxnSpPr>
          <p:nvPr/>
        </p:nvCxnSpPr>
        <p:spPr>
          <a:xfrm>
            <a:off x="9659403" y="4358519"/>
            <a:ext cx="1324950" cy="9174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Kształt litery L 51">
            <a:extLst>
              <a:ext uri="{FF2B5EF4-FFF2-40B4-BE49-F238E27FC236}">
                <a16:creationId xmlns:a16="http://schemas.microsoft.com/office/drawing/2014/main" id="{00AFE6D6-747E-42D8-9081-55EFFF6346C8}"/>
              </a:ext>
            </a:extLst>
          </p:cNvPr>
          <p:cNvSpPr/>
          <p:nvPr/>
        </p:nvSpPr>
        <p:spPr>
          <a:xfrm rot="10800000">
            <a:off x="7733685" y="3938849"/>
            <a:ext cx="4342862" cy="2347752"/>
          </a:xfrm>
          <a:prstGeom prst="corner">
            <a:avLst>
              <a:gd name="adj1" fmla="val 43287"/>
              <a:gd name="adj2" fmla="val 97003"/>
            </a:avLst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DCE2EB15-1A1C-4D43-AA58-82083DDA9C48}"/>
              </a:ext>
            </a:extLst>
          </p:cNvPr>
          <p:cNvSpPr/>
          <p:nvPr/>
        </p:nvSpPr>
        <p:spPr>
          <a:xfrm>
            <a:off x="7733685" y="1930455"/>
            <a:ext cx="2067660" cy="169948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5558C25A-4E1B-41F4-94EC-3C53D4A696FD}"/>
              </a:ext>
            </a:extLst>
          </p:cNvPr>
          <p:cNvSpPr/>
          <p:nvPr/>
        </p:nvSpPr>
        <p:spPr>
          <a:xfrm>
            <a:off x="5346910" y="5282808"/>
            <a:ext cx="2215644" cy="100379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F7F7C9F0-8A4D-4753-BA00-C94A50F62588}"/>
              </a:ext>
            </a:extLst>
          </p:cNvPr>
          <p:cNvSpPr/>
          <p:nvPr/>
        </p:nvSpPr>
        <p:spPr>
          <a:xfrm>
            <a:off x="5346909" y="3938850"/>
            <a:ext cx="2215645" cy="100517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76B0170-EAA8-4E38-B6BC-57CB681227C5}"/>
              </a:ext>
            </a:extLst>
          </p:cNvPr>
          <p:cNvSpPr txBox="1">
            <a:spLocks/>
          </p:cNvSpPr>
          <p:nvPr/>
        </p:nvSpPr>
        <p:spPr>
          <a:xfrm>
            <a:off x="7326856" y="5934911"/>
            <a:ext cx="15623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82A59415-50AD-40EE-B6BE-CA4839230E6D}"/>
              </a:ext>
            </a:extLst>
          </p:cNvPr>
          <p:cNvSpPr txBox="1">
            <a:spLocks/>
          </p:cNvSpPr>
          <p:nvPr/>
        </p:nvSpPr>
        <p:spPr>
          <a:xfrm>
            <a:off x="8709420" y="1487191"/>
            <a:ext cx="1388876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58BCAEB-B519-42ED-A210-7257CE73E0AE}"/>
              </a:ext>
            </a:extLst>
          </p:cNvPr>
          <p:cNvSpPr txBox="1">
            <a:spLocks/>
          </p:cNvSpPr>
          <p:nvPr/>
        </p:nvSpPr>
        <p:spPr>
          <a:xfrm>
            <a:off x="10762961" y="3472137"/>
            <a:ext cx="15957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azure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42CB096F-6DEE-449B-9E00-3CDE9624DDBB}"/>
              </a:ext>
            </a:extLst>
          </p:cNvPr>
          <p:cNvSpPr txBox="1">
            <a:spLocks/>
          </p:cNvSpPr>
          <p:nvPr/>
        </p:nvSpPr>
        <p:spPr>
          <a:xfrm>
            <a:off x="4955408" y="3471241"/>
            <a:ext cx="1565284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aws</a:t>
            </a:r>
            <a:endParaRPr lang="en-US" sz="3200" b="1" spc="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what’s next?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90E54B2-8054-4FFE-A48D-3A6CF539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000" y="2303689"/>
            <a:ext cx="3446000" cy="88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F13D3D8-180F-4C01-A048-64680805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120" y="3647584"/>
            <a:ext cx="1213511" cy="94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C7C1B68-9672-4619-B5BF-AF48F614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39" y="3720174"/>
            <a:ext cx="2295380" cy="94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246B31-C217-4721-9D49-C3FD8A8CD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" y="3735414"/>
            <a:ext cx="3947160" cy="9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AFD241-B621-42E1-B637-2CF28A447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9" y="2425044"/>
            <a:ext cx="4274112" cy="94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5B259-A334-4710-A265-D586EE3C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258" y="3641788"/>
            <a:ext cx="1807663" cy="93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A71BF82-1552-4359-9FAB-271455B8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647" y="2323631"/>
            <a:ext cx="1870946" cy="93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E1E1780-84F2-4B31-B482-0FDE67E4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0" y="4864987"/>
            <a:ext cx="4594189" cy="95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329A3FB-6A62-4143-BB15-0C7D96E2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208" y="4846631"/>
            <a:ext cx="1862691" cy="9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DF31BBA-4235-4CDF-B649-7B6AF50A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88" y="4825966"/>
            <a:ext cx="3559112" cy="95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178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outro - the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There was many simplifications, but I hope you got the point and see that its easy!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Create your own pet project with data you like and technologies you like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Also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Keep yourself updated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Be prepared for a change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Slice the elephant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Remember about the free tools and Azure free* credits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Try / Learn something new!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</a:t>
            </a:r>
            <a:r>
              <a:rPr lang="pl-PL" dirty="0"/>
              <a:t>2021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840225AF-2B88-44D9-B418-A3F121D4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36" y="3903196"/>
            <a:ext cx="3496942" cy="251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08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1C1C-B7BF-4F25-B944-3E580E0E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089276"/>
            <a:ext cx="10650764" cy="1500187"/>
          </a:xfrm>
        </p:spPr>
        <p:txBody>
          <a:bodyPr anchor="ctr">
            <a:normAutofit/>
          </a:bodyPr>
          <a:lstStyle/>
          <a:p>
            <a:r>
              <a:rPr 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So, why not to learn something new?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0BA1-7FD7-4635-A1B3-C8B21039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1920585"/>
            <a:ext cx="10515600" cy="1168691"/>
          </a:xfrm>
        </p:spPr>
        <p:txBody>
          <a:bodyPr anchor="ctr"/>
          <a:lstStyle/>
          <a:p>
            <a:r>
              <a:rPr lang="en-US" dirty="0">
                <a:latin typeface="+mj-lt"/>
              </a:rPr>
              <a:t>Sławomir Drzymała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594EE-13B1-4192-B3BD-2C8D42B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AD6B7-3F70-452E-98A3-4E4C9A74B810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">
            <a:extLst>
              <a:ext uri="{FF2B5EF4-FFF2-40B4-BE49-F238E27FC236}">
                <a16:creationId xmlns:a16="http://schemas.microsoft.com/office/drawing/2014/main" id="{E9F5761B-23BF-4B02-99A4-A2C4984698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22" y="4733339"/>
            <a:ext cx="458986" cy="45898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AB3CA97-FBCF-4EAE-B73F-654FF23ACD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35" y="4746065"/>
            <a:ext cx="689263" cy="458986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9D55AA65-840E-4FD6-BCE3-05942C00C17F}"/>
              </a:ext>
            </a:extLst>
          </p:cNvPr>
          <p:cNvSpPr/>
          <p:nvPr/>
        </p:nvSpPr>
        <p:spPr>
          <a:xfrm>
            <a:off x="5219915" y="4776827"/>
            <a:ext cx="13466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+mj-lt"/>
              </a:rPr>
              <a:t>sdrzymala</a:t>
            </a:r>
            <a:endParaRPr lang="en-US" sz="20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75F59F-CB5A-496C-A02B-D3C655C49D9F}"/>
              </a:ext>
            </a:extLst>
          </p:cNvPr>
          <p:cNvSpPr/>
          <p:nvPr/>
        </p:nvSpPr>
        <p:spPr>
          <a:xfrm>
            <a:off x="6850567" y="4751207"/>
            <a:ext cx="14847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+mj-lt"/>
              </a:rPr>
              <a:t>SDrzymala</a:t>
            </a:r>
            <a:endParaRPr lang="en-US" sz="2000" dirty="0">
              <a:latin typeface="+mj-lt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93A4EE4-8D06-4CEB-98C8-6B43667B50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4751207"/>
            <a:ext cx="624895" cy="418659"/>
          </a:xfrm>
          <a:prstGeom prst="rect">
            <a:avLst/>
          </a:prstGeom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A901CED3-4D2D-443D-BB22-9AA385684DCE}"/>
              </a:ext>
            </a:extLst>
          </p:cNvPr>
          <p:cNvSpPr/>
          <p:nvPr/>
        </p:nvSpPr>
        <p:spPr>
          <a:xfrm>
            <a:off x="1293047" y="4779122"/>
            <a:ext cx="38660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+mj-lt"/>
              </a:rPr>
              <a:t>slawomirdrzymala@outlook.com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4" descr="Image result for github logo">
            <a:extLst>
              <a:ext uri="{FF2B5EF4-FFF2-40B4-BE49-F238E27FC236}">
                <a16:creationId xmlns:a16="http://schemas.microsoft.com/office/drawing/2014/main" id="{54D12ADC-15A8-492C-A767-B5E963F7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18" y="4657966"/>
            <a:ext cx="541763" cy="5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github logo">
            <a:extLst>
              <a:ext uri="{FF2B5EF4-FFF2-40B4-BE49-F238E27FC236}">
                <a16:creationId xmlns:a16="http://schemas.microsoft.com/office/drawing/2014/main" id="{87790994-944E-4E2C-B0B1-1D1A049C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171" y="4663288"/>
            <a:ext cx="541763" cy="5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7F45FC22-6174-46BA-835E-03B4E9D60364}"/>
              </a:ext>
            </a:extLst>
          </p:cNvPr>
          <p:cNvSpPr/>
          <p:nvPr/>
        </p:nvSpPr>
        <p:spPr>
          <a:xfrm>
            <a:off x="10279424" y="4751207"/>
            <a:ext cx="14095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+mj-lt"/>
              </a:rPr>
              <a:t>seequality</a:t>
            </a:r>
            <a:endParaRPr lang="en-US" sz="2000" dirty="0">
              <a:latin typeface="+mj-lt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FED0D73-4151-41FB-963C-F6047E6EC04C}"/>
              </a:ext>
            </a:extLst>
          </p:cNvPr>
          <p:cNvSpPr/>
          <p:nvPr/>
        </p:nvSpPr>
        <p:spPr>
          <a:xfrm>
            <a:off x="8602611" y="4751207"/>
            <a:ext cx="14095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+mj-lt"/>
              </a:rPr>
              <a:t>sdrzymala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838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</a:t>
            </a:r>
            <a:r>
              <a:rPr lang="pl-PL" dirty="0"/>
              <a:t>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0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Let’s start with a confession…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I was focus too much on one technology and one vendor…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Too afraid to start learning something new, everything too complex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Time to change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Do u recognize yourself here as well?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How to proceed?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Try to find a good learning materials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Don’t think that everything is complex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Step by step, slice the elephant and don’t focus on the details</a:t>
            </a:r>
          </a:p>
          <a:p>
            <a:pPr lvl="1">
              <a:lnSpc>
                <a:spcPct val="150000"/>
              </a:lnSpc>
            </a:pPr>
            <a:r>
              <a:rPr lang="en-US" sz="2600" b="1" dirty="0">
                <a:latin typeface="+mj-lt"/>
              </a:rPr>
              <a:t>Create a pet project!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sz="2000" b="1" dirty="0"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</a:t>
            </a:r>
            <a:r>
              <a:rPr lang="pl-PL" dirty="0"/>
              <a:t>2021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4EF742-53C1-46DE-A089-C5B8FEAF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668" y="2020482"/>
            <a:ext cx="3497525" cy="41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4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76F1-F4C9-4FCA-A0F6-E7DDB8BC7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3976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Pet project</a:t>
            </a:r>
            <a:r>
              <a:rPr lang="en-US" sz="2400" dirty="0">
                <a:latin typeface="+mj-lt"/>
              </a:rPr>
              <a:t> - A project, activity or goal pursued as a personal favorite, rather than because it is generally accepted as necessary or important.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Pick up something (topic and tools) that are most interesting for you and do it!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Today, I will show you mine pet project!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As we will go through each demo, we will try to </a:t>
            </a:r>
            <a:r>
              <a:rPr lang="en-US" sz="2400" b="1" dirty="0">
                <a:latin typeface="+mj-lt"/>
              </a:rPr>
              <a:t>get some knowledge about the technology itself</a:t>
            </a:r>
            <a:r>
              <a:rPr lang="en-US" sz="2400" dirty="0">
                <a:latin typeface="+mj-lt"/>
              </a:rPr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the pet project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C414E29F-FD87-4E1F-B581-B7CACB38C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280" y="2090473"/>
            <a:ext cx="5765860" cy="324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EC4AE098-17E4-4A97-83CC-CE918D8EA823}"/>
              </a:ext>
            </a:extLst>
          </p:cNvPr>
          <p:cNvSpPr txBox="1"/>
          <p:nvPr/>
        </p:nvSpPr>
        <p:spPr>
          <a:xfrm>
            <a:off x="6073140" y="5360845"/>
            <a:ext cx="5007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Image source: dev.to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102139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project – radio playlist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Goal – learn some cloud services, also make a machine learning model to predict if the song will be played in a given month or not. </a:t>
            </a:r>
            <a:r>
              <a:rPr lang="en-US" sz="2400" dirty="0">
                <a:latin typeface="+mj-lt"/>
              </a:rPr>
              <a:t>PS we could use many different technologies, that my proposal, what would be yours?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wal 12">
            <a:extLst>
              <a:ext uri="{FF2B5EF4-FFF2-40B4-BE49-F238E27FC236}">
                <a16:creationId xmlns:a16="http://schemas.microsoft.com/office/drawing/2014/main" id="{2BD06252-3B08-42DC-89F8-802AFDCC1FFD}"/>
              </a:ext>
            </a:extLst>
          </p:cNvPr>
          <p:cNvSpPr/>
          <p:nvPr/>
        </p:nvSpPr>
        <p:spPr>
          <a:xfrm>
            <a:off x="1310022" y="4094320"/>
            <a:ext cx="743918" cy="743918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start</a:t>
            </a:r>
            <a:endParaRPr lang="pl-PL" sz="1400" dirty="0">
              <a:solidFill>
                <a:schemeClr val="tx1"/>
              </a:solidFill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EBD1602D-E9A3-4E62-BB37-66487256DDA3}"/>
              </a:ext>
            </a:extLst>
          </p:cNvPr>
          <p:cNvSpPr/>
          <p:nvPr/>
        </p:nvSpPr>
        <p:spPr>
          <a:xfrm rot="20711389">
            <a:off x="2980782" y="5512683"/>
            <a:ext cx="743918" cy="743918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600151FB-00A2-4FED-B489-6284E5FA102D}"/>
              </a:ext>
            </a:extLst>
          </p:cNvPr>
          <p:cNvSpPr/>
          <p:nvPr/>
        </p:nvSpPr>
        <p:spPr>
          <a:xfrm rot="584975">
            <a:off x="4292920" y="4726867"/>
            <a:ext cx="743918" cy="743918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0C0BD3DB-6156-4408-A44D-2555151A2F84}"/>
              </a:ext>
            </a:extLst>
          </p:cNvPr>
          <p:cNvSpPr/>
          <p:nvPr/>
        </p:nvSpPr>
        <p:spPr>
          <a:xfrm>
            <a:off x="10573095" y="5631682"/>
            <a:ext cx="743918" cy="743918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end</a:t>
            </a:r>
            <a:endParaRPr lang="pl-PL" sz="1400" dirty="0">
              <a:solidFill>
                <a:schemeClr val="tx1"/>
              </a:solidFill>
            </a:endParaRPr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7AFDC70B-D0DF-4117-9B88-212E4BB42737}"/>
              </a:ext>
            </a:extLst>
          </p:cNvPr>
          <p:cNvCxnSpPr>
            <a:cxnSpLocks/>
            <a:stCxn id="13" idx="5"/>
            <a:endCxn id="14" idx="1"/>
          </p:cNvCxnSpPr>
          <p:nvPr/>
        </p:nvCxnSpPr>
        <p:spPr>
          <a:xfrm>
            <a:off x="1944996" y="4729294"/>
            <a:ext cx="1086237" cy="968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7DF961E3-59DC-4D5E-A6EE-6D17A3A45915}"/>
              </a:ext>
            </a:extLst>
          </p:cNvPr>
          <p:cNvCxnSpPr>
            <a:cxnSpLocks/>
            <a:stCxn id="14" idx="6"/>
            <a:endCxn id="15" idx="3"/>
          </p:cNvCxnSpPr>
          <p:nvPr/>
        </p:nvCxnSpPr>
        <p:spPr>
          <a:xfrm flipV="1">
            <a:off x="3712343" y="5313503"/>
            <a:ext cx="648780" cy="47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wal 30">
            <a:extLst>
              <a:ext uri="{FF2B5EF4-FFF2-40B4-BE49-F238E27FC236}">
                <a16:creationId xmlns:a16="http://schemas.microsoft.com/office/drawing/2014/main" id="{BD8EE5B5-3EB0-433E-BA43-77C4C75926C9}"/>
              </a:ext>
            </a:extLst>
          </p:cNvPr>
          <p:cNvSpPr/>
          <p:nvPr/>
        </p:nvSpPr>
        <p:spPr>
          <a:xfrm rot="695208">
            <a:off x="7019832" y="5528277"/>
            <a:ext cx="743918" cy="743918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CFA31299-5A57-4620-B98D-59F7A974FD76}"/>
              </a:ext>
            </a:extLst>
          </p:cNvPr>
          <p:cNvSpPr/>
          <p:nvPr/>
        </p:nvSpPr>
        <p:spPr>
          <a:xfrm rot="21052806">
            <a:off x="9364017" y="4148574"/>
            <a:ext cx="743918" cy="743918"/>
          </a:xfrm>
          <a:prstGeom prst="ellipse">
            <a:avLst/>
          </a:prstGeom>
          <a:solidFill>
            <a:srgbClr val="FBAB2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4547852B-3A3D-468F-9E3C-3CF2A211E479}"/>
              </a:ext>
            </a:extLst>
          </p:cNvPr>
          <p:cNvCxnSpPr>
            <a:cxnSpLocks/>
            <a:stCxn id="15" idx="6"/>
            <a:endCxn id="31" idx="2"/>
          </p:cNvCxnSpPr>
          <p:nvPr/>
        </p:nvCxnSpPr>
        <p:spPr>
          <a:xfrm>
            <a:off x="5031466" y="5161814"/>
            <a:ext cx="1995946" cy="663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24F6B6B5-795F-4895-97DA-E3CAF5D97CD6}"/>
              </a:ext>
            </a:extLst>
          </p:cNvPr>
          <p:cNvCxnSpPr>
            <a:cxnSpLocks/>
            <a:stCxn id="31" idx="7"/>
            <a:endCxn id="32" idx="2"/>
          </p:cNvCxnSpPr>
          <p:nvPr/>
        </p:nvCxnSpPr>
        <p:spPr>
          <a:xfrm flipV="1">
            <a:off x="7702273" y="4579489"/>
            <a:ext cx="1666446" cy="111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D51DBC2F-5E1F-4886-9AA8-F8E2D4ECAAA9}"/>
              </a:ext>
            </a:extLst>
          </p:cNvPr>
          <p:cNvCxnSpPr>
            <a:cxnSpLocks/>
            <a:stCxn id="32" idx="5"/>
            <a:endCxn id="16" idx="1"/>
          </p:cNvCxnSpPr>
          <p:nvPr/>
        </p:nvCxnSpPr>
        <p:spPr>
          <a:xfrm>
            <a:off x="10037354" y="4738535"/>
            <a:ext cx="644685" cy="10020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0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rostokąt 111">
            <a:extLst>
              <a:ext uri="{FF2B5EF4-FFF2-40B4-BE49-F238E27FC236}">
                <a16:creationId xmlns:a16="http://schemas.microsoft.com/office/drawing/2014/main" id="{9F523195-BA6C-4842-ABBE-5369B757DA17}"/>
              </a:ext>
            </a:extLst>
          </p:cNvPr>
          <p:cNvSpPr/>
          <p:nvPr/>
        </p:nvSpPr>
        <p:spPr>
          <a:xfrm>
            <a:off x="4642246" y="2006917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1" name="Prostokąt 110">
            <a:extLst>
              <a:ext uri="{FF2B5EF4-FFF2-40B4-BE49-F238E27FC236}">
                <a16:creationId xmlns:a16="http://schemas.microsoft.com/office/drawing/2014/main" id="{25DEA753-F83D-4B1A-90A3-B5B157E3C173}"/>
              </a:ext>
            </a:extLst>
          </p:cNvPr>
          <p:cNvSpPr/>
          <p:nvPr/>
        </p:nvSpPr>
        <p:spPr>
          <a:xfrm>
            <a:off x="4642246" y="3096536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0" name="Prostokąt 109">
            <a:extLst>
              <a:ext uri="{FF2B5EF4-FFF2-40B4-BE49-F238E27FC236}">
                <a16:creationId xmlns:a16="http://schemas.microsoft.com/office/drawing/2014/main" id="{89D82093-8DBA-4F8F-A8D4-F726AA1A7201}"/>
              </a:ext>
            </a:extLst>
          </p:cNvPr>
          <p:cNvSpPr/>
          <p:nvPr/>
        </p:nvSpPr>
        <p:spPr>
          <a:xfrm>
            <a:off x="4642247" y="4251144"/>
            <a:ext cx="2133959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9" name="Prostokąt 108">
            <a:extLst>
              <a:ext uri="{FF2B5EF4-FFF2-40B4-BE49-F238E27FC236}">
                <a16:creationId xmlns:a16="http://schemas.microsoft.com/office/drawing/2014/main" id="{4A5066A7-38FE-4721-84C3-48448B277F1A}"/>
              </a:ext>
            </a:extLst>
          </p:cNvPr>
          <p:cNvSpPr/>
          <p:nvPr/>
        </p:nvSpPr>
        <p:spPr>
          <a:xfrm>
            <a:off x="2365770" y="425935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4" name="Prostokąt 103">
            <a:extLst>
              <a:ext uri="{FF2B5EF4-FFF2-40B4-BE49-F238E27FC236}">
                <a16:creationId xmlns:a16="http://schemas.microsoft.com/office/drawing/2014/main" id="{7E8C23D2-BED5-45FF-B8A8-8717CE8D4771}"/>
              </a:ext>
            </a:extLst>
          </p:cNvPr>
          <p:cNvSpPr/>
          <p:nvPr/>
        </p:nvSpPr>
        <p:spPr>
          <a:xfrm>
            <a:off x="6865237" y="5560038"/>
            <a:ext cx="2133961" cy="96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ADEF7CFE-F5F6-4A02-8B0D-E76B8B6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41" y="5579381"/>
            <a:ext cx="1629002" cy="924054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2B9E2F-2C27-4991-BBD6-F16DB4C3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92" y="2380784"/>
            <a:ext cx="1878165" cy="6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pc="300" dirty="0"/>
              <a:t>radio playlist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19D161-8BDE-448E-B703-363A196B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67" y="4655764"/>
            <a:ext cx="1781006" cy="2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7E06B0-083E-4969-9F5A-D1982FE4B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01" y="3312306"/>
            <a:ext cx="1538945" cy="3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5EF30B39-0867-45A4-9591-32A3F61C80B0}"/>
              </a:ext>
            </a:extLst>
          </p:cNvPr>
          <p:cNvCxnSpPr>
            <a:cxnSpLocks/>
          </p:cNvCxnSpPr>
          <p:nvPr/>
        </p:nvCxnSpPr>
        <p:spPr>
          <a:xfrm>
            <a:off x="5769001" y="2892405"/>
            <a:ext cx="0" cy="454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Obraz 2050">
            <a:extLst>
              <a:ext uri="{FF2B5EF4-FFF2-40B4-BE49-F238E27FC236}">
                <a16:creationId xmlns:a16="http://schemas.microsoft.com/office/drawing/2014/main" id="{D507B2E4-A1CF-4B69-87DF-AAFD3D54E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758" y="4294219"/>
            <a:ext cx="1562318" cy="924054"/>
          </a:xfrm>
          <a:prstGeom prst="rect">
            <a:avLst/>
          </a:prstGeom>
        </p:spPr>
      </p:pic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0CC6AC39-D5DD-48FA-ADCB-ED333B6D17D0}"/>
              </a:ext>
            </a:extLst>
          </p:cNvPr>
          <p:cNvCxnSpPr>
            <a:cxnSpLocks/>
          </p:cNvCxnSpPr>
          <p:nvPr/>
        </p:nvCxnSpPr>
        <p:spPr>
          <a:xfrm>
            <a:off x="5769855" y="3808039"/>
            <a:ext cx="0" cy="59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C2DE7A-C688-4B3D-A88D-37765E9A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584" y="5761477"/>
            <a:ext cx="1562318" cy="78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DCA39A01-0A68-4CED-A3A9-9AEE1A9C24F1}"/>
              </a:ext>
            </a:extLst>
          </p:cNvPr>
          <p:cNvCxnSpPr>
            <a:cxnSpLocks/>
          </p:cNvCxnSpPr>
          <p:nvPr/>
        </p:nvCxnSpPr>
        <p:spPr>
          <a:xfrm>
            <a:off x="3432750" y="5020673"/>
            <a:ext cx="0" cy="864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B643A8A7-D1B9-4EFA-91E1-7CCC93B18331}"/>
              </a:ext>
            </a:extLst>
          </p:cNvPr>
          <p:cNvCxnSpPr>
            <a:cxnSpLocks/>
          </p:cNvCxnSpPr>
          <p:nvPr/>
        </p:nvCxnSpPr>
        <p:spPr>
          <a:xfrm flipV="1">
            <a:off x="4343928" y="4802531"/>
            <a:ext cx="596636" cy="24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E8647A33-6AB1-4A8E-9F43-27C53A07F638}"/>
              </a:ext>
            </a:extLst>
          </p:cNvPr>
          <p:cNvSpPr txBox="1">
            <a:spLocks/>
          </p:cNvSpPr>
          <p:nvPr/>
        </p:nvSpPr>
        <p:spPr>
          <a:xfrm>
            <a:off x="5567544" y="4339223"/>
            <a:ext cx="811174" cy="607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spc="300" dirty="0"/>
              <a:t>data</a:t>
            </a:r>
            <a:br>
              <a:rPr lang="en-US" sz="1800" spc="300" dirty="0"/>
            </a:br>
            <a:r>
              <a:rPr lang="en-US" sz="1800" spc="300" dirty="0"/>
              <a:t>lake</a:t>
            </a:r>
          </a:p>
        </p:txBody>
      </p:sp>
      <p:pic>
        <p:nvPicPr>
          <p:cNvPr id="70" name="Obraz 69">
            <a:extLst>
              <a:ext uri="{FF2B5EF4-FFF2-40B4-BE49-F238E27FC236}">
                <a16:creationId xmlns:a16="http://schemas.microsoft.com/office/drawing/2014/main" id="{DD963AF8-95C3-4A99-89C7-DEDA4AF21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01" y="5658911"/>
            <a:ext cx="1653506" cy="558505"/>
          </a:xfrm>
          <a:prstGeom prst="rect">
            <a:avLst/>
          </a:prstGeom>
        </p:spPr>
      </p:pic>
      <p:cxnSp>
        <p:nvCxnSpPr>
          <p:cNvPr id="74" name="Łącznik: łamany 73">
            <a:extLst>
              <a:ext uri="{FF2B5EF4-FFF2-40B4-BE49-F238E27FC236}">
                <a16:creationId xmlns:a16="http://schemas.microsoft.com/office/drawing/2014/main" id="{DB0D3A85-CBCA-463B-B257-FBFA35331620}"/>
              </a:ext>
            </a:extLst>
          </p:cNvPr>
          <p:cNvCxnSpPr>
            <a:cxnSpLocks/>
          </p:cNvCxnSpPr>
          <p:nvPr/>
        </p:nvCxnSpPr>
        <p:spPr>
          <a:xfrm>
            <a:off x="6634263" y="4661925"/>
            <a:ext cx="1324950" cy="9174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Kształt litery L 76">
            <a:extLst>
              <a:ext uri="{FF2B5EF4-FFF2-40B4-BE49-F238E27FC236}">
                <a16:creationId xmlns:a16="http://schemas.microsoft.com/office/drawing/2014/main" id="{BD0306BB-3761-4916-80D8-D8061DB0E5C6}"/>
              </a:ext>
            </a:extLst>
          </p:cNvPr>
          <p:cNvSpPr/>
          <p:nvPr/>
        </p:nvSpPr>
        <p:spPr>
          <a:xfrm rot="10800000">
            <a:off x="4708545" y="4242255"/>
            <a:ext cx="4342862" cy="2347752"/>
          </a:xfrm>
          <a:prstGeom prst="corner">
            <a:avLst>
              <a:gd name="adj1" fmla="val 43287"/>
              <a:gd name="adj2" fmla="val 97003"/>
            </a:avLst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Prostokąt 77">
            <a:extLst>
              <a:ext uri="{FF2B5EF4-FFF2-40B4-BE49-F238E27FC236}">
                <a16:creationId xmlns:a16="http://schemas.microsoft.com/office/drawing/2014/main" id="{B8319933-929F-4CB2-8B51-C3E1524B5EDD}"/>
              </a:ext>
            </a:extLst>
          </p:cNvPr>
          <p:cNvSpPr/>
          <p:nvPr/>
        </p:nvSpPr>
        <p:spPr>
          <a:xfrm>
            <a:off x="4708545" y="2233861"/>
            <a:ext cx="2067660" cy="169948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7" name="Prostokąt 126">
            <a:extLst>
              <a:ext uri="{FF2B5EF4-FFF2-40B4-BE49-F238E27FC236}">
                <a16:creationId xmlns:a16="http://schemas.microsoft.com/office/drawing/2014/main" id="{E101D47A-EA25-44E2-8ABA-B4BDC718C446}"/>
              </a:ext>
            </a:extLst>
          </p:cNvPr>
          <p:cNvSpPr/>
          <p:nvPr/>
        </p:nvSpPr>
        <p:spPr>
          <a:xfrm>
            <a:off x="2321770" y="5586214"/>
            <a:ext cx="2215644" cy="100379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8" name="Prostokąt 127">
            <a:extLst>
              <a:ext uri="{FF2B5EF4-FFF2-40B4-BE49-F238E27FC236}">
                <a16:creationId xmlns:a16="http://schemas.microsoft.com/office/drawing/2014/main" id="{EE3C369C-6E74-471D-A369-7DBD16F1B660}"/>
              </a:ext>
            </a:extLst>
          </p:cNvPr>
          <p:cNvSpPr/>
          <p:nvPr/>
        </p:nvSpPr>
        <p:spPr>
          <a:xfrm>
            <a:off x="2321769" y="4242256"/>
            <a:ext cx="2215645" cy="100517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E727A221-D20D-4A05-9FE5-051A5D65322F}"/>
              </a:ext>
            </a:extLst>
          </p:cNvPr>
          <p:cNvSpPr txBox="1">
            <a:spLocks/>
          </p:cNvSpPr>
          <p:nvPr/>
        </p:nvSpPr>
        <p:spPr>
          <a:xfrm>
            <a:off x="4301716" y="6238317"/>
            <a:ext cx="15623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49933274-3385-4C18-9673-F4732538FA7B}"/>
              </a:ext>
            </a:extLst>
          </p:cNvPr>
          <p:cNvSpPr txBox="1">
            <a:spLocks/>
          </p:cNvSpPr>
          <p:nvPr/>
        </p:nvSpPr>
        <p:spPr>
          <a:xfrm>
            <a:off x="5684280" y="1790597"/>
            <a:ext cx="1388876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11DEF5DD-ED11-49FB-A8FA-EA55A51C1D49}"/>
              </a:ext>
            </a:extLst>
          </p:cNvPr>
          <p:cNvSpPr txBox="1">
            <a:spLocks/>
          </p:cNvSpPr>
          <p:nvPr/>
        </p:nvSpPr>
        <p:spPr>
          <a:xfrm>
            <a:off x="7737821" y="3775543"/>
            <a:ext cx="1595718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azure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C15D7F2F-C01C-4B5C-B51D-CEDA7129A9F1}"/>
              </a:ext>
            </a:extLst>
          </p:cNvPr>
          <p:cNvSpPr txBox="1">
            <a:spLocks/>
          </p:cNvSpPr>
          <p:nvPr/>
        </p:nvSpPr>
        <p:spPr>
          <a:xfrm>
            <a:off x="1930268" y="3774647"/>
            <a:ext cx="1565284" cy="557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aws</a:t>
            </a:r>
            <a:endParaRPr lang="en-US" sz="3200" b="1" spc="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88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fasten your seatbelt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Focus on use cases, as well as on the technology, some theory, some demos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Simplified, but still practical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Shortcuts, don’t copy-paste to PRD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Everything and more on </a:t>
            </a:r>
            <a:r>
              <a:rPr lang="en-US" sz="2400" b="1" dirty="0" err="1">
                <a:latin typeface="+mj-lt"/>
              </a:rPr>
              <a:t>Github</a:t>
            </a:r>
            <a:endParaRPr lang="en-US" sz="2400" b="1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Demos and enhanced demos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+mj-lt"/>
              </a:rPr>
              <a:t>Additional resources and link and tutorials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It might be a bit fast…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</a:t>
            </a:r>
            <a:r>
              <a:rPr lang="pl-PL" dirty="0"/>
              <a:t>2021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4CBC2D-ED13-40CB-950D-FA00E65E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947" y="2777524"/>
            <a:ext cx="5228536" cy="294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30706D77-FD59-4AB9-A515-90A786FA31B1}"/>
              </a:ext>
            </a:extLst>
          </p:cNvPr>
          <p:cNvSpPr txBox="1"/>
          <p:nvPr/>
        </p:nvSpPr>
        <p:spPr>
          <a:xfrm>
            <a:off x="6873367" y="5793900"/>
            <a:ext cx="5007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Image source: getworkz.com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4224764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2007</Words>
  <Application>Microsoft Office PowerPoint</Application>
  <PresentationFormat>Panoramiczny</PresentationFormat>
  <Paragraphs>456</Paragraphs>
  <Slides>44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Prezentacja programu PowerPoint</vt:lpstr>
      <vt:lpstr>why not to learn something new?</vt:lpstr>
      <vt:lpstr>why not to learn something new?</vt:lpstr>
      <vt:lpstr>about me</vt:lpstr>
      <vt:lpstr>intro</vt:lpstr>
      <vt:lpstr>the pet project</vt:lpstr>
      <vt:lpstr>project – radio playlist analysis</vt:lpstr>
      <vt:lpstr>radio playlist analysis</vt:lpstr>
      <vt:lpstr>fasten your seatbelt</vt:lpstr>
      <vt:lpstr>agenda</vt:lpstr>
      <vt:lpstr>python / programming</vt:lpstr>
      <vt:lpstr>python / programming</vt:lpstr>
      <vt:lpstr>data lake</vt:lpstr>
      <vt:lpstr>data lake</vt:lpstr>
      <vt:lpstr>demo python + data lake</vt:lpstr>
      <vt:lpstr>docker</vt:lpstr>
      <vt:lpstr>docker</vt:lpstr>
      <vt:lpstr>notebooks</vt:lpstr>
      <vt:lpstr>notebooks</vt:lpstr>
      <vt:lpstr>radio playlist analysis</vt:lpstr>
      <vt:lpstr>databricks</vt:lpstr>
      <vt:lpstr>databricks</vt:lpstr>
      <vt:lpstr>databricks</vt:lpstr>
      <vt:lpstr>databricks</vt:lpstr>
      <vt:lpstr>demo databricks</vt:lpstr>
      <vt:lpstr>radio playlist analysis</vt:lpstr>
      <vt:lpstr>power bi</vt:lpstr>
      <vt:lpstr>power bi</vt:lpstr>
      <vt:lpstr>demo power bi</vt:lpstr>
      <vt:lpstr>radio playlist analysis</vt:lpstr>
      <vt:lpstr>machine learning</vt:lpstr>
      <vt:lpstr>machine learning</vt:lpstr>
      <vt:lpstr>machine learning</vt:lpstr>
      <vt:lpstr>machine learning</vt:lpstr>
      <vt:lpstr>azure machine learning</vt:lpstr>
      <vt:lpstr>azure machine learning</vt:lpstr>
      <vt:lpstr>demo azure machine learning</vt:lpstr>
      <vt:lpstr>radio playlist analysis</vt:lpstr>
      <vt:lpstr>a lot, but not that hard, huh?</vt:lpstr>
      <vt:lpstr>recap</vt:lpstr>
      <vt:lpstr>what’s next?</vt:lpstr>
      <vt:lpstr>outro - the message</vt:lpstr>
      <vt:lpstr>So, why not to learn something new?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Justyna Jokiel</dc:creator>
  <cp:lastModifiedBy>Sławomir Drzymała</cp:lastModifiedBy>
  <cp:revision>170</cp:revision>
  <cp:lastPrinted>2021-05-10T14:52:54Z</cp:lastPrinted>
  <dcterms:created xsi:type="dcterms:W3CDTF">2020-11-25T08:54:13Z</dcterms:created>
  <dcterms:modified xsi:type="dcterms:W3CDTF">2021-05-11T14:40:59Z</dcterms:modified>
</cp:coreProperties>
</file>